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56" r:id="rId5"/>
    <p:sldMasterId id="2147483875" r:id="rId6"/>
    <p:sldMasterId id="2147483907" r:id="rId7"/>
    <p:sldMasterId id="2147483935" r:id="rId8"/>
    <p:sldMasterId id="2147483964" r:id="rId9"/>
    <p:sldMasterId id="2147483998" r:id="rId10"/>
  </p:sldMasterIdLst>
  <p:notesMasterIdLst>
    <p:notesMasterId r:id="rId53"/>
  </p:notesMasterIdLst>
  <p:sldIdLst>
    <p:sldId id="1843" r:id="rId11"/>
    <p:sldId id="315" r:id="rId12"/>
    <p:sldId id="10632" r:id="rId13"/>
    <p:sldId id="10630" r:id="rId14"/>
    <p:sldId id="10652" r:id="rId15"/>
    <p:sldId id="2270" r:id="rId16"/>
    <p:sldId id="2271" r:id="rId17"/>
    <p:sldId id="2272" r:id="rId18"/>
    <p:sldId id="2324" r:id="rId19"/>
    <p:sldId id="2342" r:id="rId20"/>
    <p:sldId id="10627" r:id="rId21"/>
    <p:sldId id="2292" r:id="rId22"/>
    <p:sldId id="2364" r:id="rId23"/>
    <p:sldId id="2229" r:id="rId24"/>
    <p:sldId id="10649" r:id="rId25"/>
    <p:sldId id="604" r:id="rId26"/>
    <p:sldId id="10647" r:id="rId27"/>
    <p:sldId id="10654" r:id="rId28"/>
    <p:sldId id="10655" r:id="rId29"/>
    <p:sldId id="11341" r:id="rId30"/>
    <p:sldId id="11337" r:id="rId31"/>
    <p:sldId id="11342" r:id="rId32"/>
    <p:sldId id="10653" r:id="rId33"/>
    <p:sldId id="2212" r:id="rId34"/>
    <p:sldId id="11344" r:id="rId35"/>
    <p:sldId id="11345" r:id="rId36"/>
    <p:sldId id="11343" r:id="rId37"/>
    <p:sldId id="11346" r:id="rId38"/>
    <p:sldId id="11347" r:id="rId39"/>
    <p:sldId id="11349" r:id="rId40"/>
    <p:sldId id="11350" r:id="rId41"/>
    <p:sldId id="11351" r:id="rId42"/>
    <p:sldId id="11352" r:id="rId43"/>
    <p:sldId id="10650" r:id="rId44"/>
    <p:sldId id="2250" r:id="rId45"/>
    <p:sldId id="2197" r:id="rId46"/>
    <p:sldId id="10651" r:id="rId47"/>
    <p:sldId id="10648" r:id="rId48"/>
    <p:sldId id="10628" r:id="rId49"/>
    <p:sldId id="1532" r:id="rId50"/>
    <p:sldId id="314" r:id="rId51"/>
    <p:sldId id="1063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622210D-F46E-491F-BFD5-D83B71C392D7}">
          <p14:sldIdLst>
            <p14:sldId id="1843"/>
            <p14:sldId id="315"/>
            <p14:sldId id="10632"/>
            <p14:sldId id="10630"/>
            <p14:sldId id="10652"/>
            <p14:sldId id="2270"/>
            <p14:sldId id="2271"/>
            <p14:sldId id="2272"/>
            <p14:sldId id="2324"/>
            <p14:sldId id="2342"/>
            <p14:sldId id="10627"/>
            <p14:sldId id="2292"/>
            <p14:sldId id="2364"/>
            <p14:sldId id="2229"/>
            <p14:sldId id="10649"/>
            <p14:sldId id="604"/>
            <p14:sldId id="10647"/>
            <p14:sldId id="10654"/>
            <p14:sldId id="10655"/>
            <p14:sldId id="11341"/>
            <p14:sldId id="11337"/>
            <p14:sldId id="11342"/>
            <p14:sldId id="10653"/>
            <p14:sldId id="2212"/>
            <p14:sldId id="11344"/>
            <p14:sldId id="11345"/>
            <p14:sldId id="11343"/>
            <p14:sldId id="11346"/>
            <p14:sldId id="11347"/>
            <p14:sldId id="11349"/>
            <p14:sldId id="11350"/>
            <p14:sldId id="11351"/>
            <p14:sldId id="11352"/>
            <p14:sldId id="10650"/>
            <p14:sldId id="2250"/>
            <p14:sldId id="2197"/>
            <p14:sldId id="10651"/>
            <p14:sldId id="10648"/>
            <p14:sldId id="10628"/>
            <p14:sldId id="1532"/>
            <p14:sldId id="314"/>
            <p14:sldId id="106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B0"/>
    <a:srgbClr val="4EE6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F1F0C-3BF5-49AC-8DC9-0A86EAD1A965}" v="7" dt="2020-02-14T19:43:53.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9" autoAdjust="0"/>
    <p:restoredTop sz="88132" autoAdjust="0"/>
  </p:normalViewPr>
  <p:slideViewPr>
    <p:cSldViewPr snapToGrid="0">
      <p:cViewPr varScale="1">
        <p:scale>
          <a:sx n="63" d="100"/>
          <a:sy n="63" d="100"/>
        </p:scale>
        <p:origin x="96"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AA040-BE5E-453B-9ED1-0E6327053D2C}"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5F7BCBD0-FC38-4A3D-8E15-CDAF7E3CFC47}">
      <dgm:prSet/>
      <dgm:spPr/>
      <dgm:t>
        <a:bodyPr/>
        <a:lstStyle/>
        <a:p>
          <a:pPr>
            <a:lnSpc>
              <a:spcPct val="100000"/>
            </a:lnSpc>
          </a:pPr>
          <a:r>
            <a:rPr lang="en-CA" b="1" baseline="0" dirty="0"/>
            <a:t>Session One</a:t>
          </a:r>
          <a:endParaRPr lang="en-US" dirty="0"/>
        </a:p>
      </dgm:t>
    </dgm:pt>
    <dgm:pt modelId="{9B4655CC-1E29-43A0-B349-6E7F6C6C4548}" type="parTrans" cxnId="{4E9C95F2-6BF9-4223-8564-D1D375AEEA70}">
      <dgm:prSet/>
      <dgm:spPr/>
      <dgm:t>
        <a:bodyPr/>
        <a:lstStyle/>
        <a:p>
          <a:endParaRPr lang="en-US"/>
        </a:p>
      </dgm:t>
    </dgm:pt>
    <dgm:pt modelId="{DDDD78B7-5831-42F6-B64A-18D7913594E9}" type="sibTrans" cxnId="{4E9C95F2-6BF9-4223-8564-D1D375AEEA70}">
      <dgm:prSet/>
      <dgm:spPr/>
      <dgm:t>
        <a:bodyPr/>
        <a:lstStyle/>
        <a:p>
          <a:pPr>
            <a:lnSpc>
              <a:spcPct val="100000"/>
            </a:lnSpc>
          </a:pPr>
          <a:endParaRPr lang="en-US"/>
        </a:p>
      </dgm:t>
    </dgm:pt>
    <dgm:pt modelId="{F774B50B-FF8E-4A1D-9B24-36A66E83A2E3}">
      <dgm:prSet/>
      <dgm:spPr/>
      <dgm:t>
        <a:bodyPr/>
        <a:lstStyle/>
        <a:p>
          <a:pPr>
            <a:lnSpc>
              <a:spcPct val="100000"/>
            </a:lnSpc>
          </a:pPr>
          <a:r>
            <a:rPr lang="en-CA" b="1" baseline="0" dirty="0"/>
            <a:t>Session Two</a:t>
          </a:r>
          <a:endParaRPr lang="en-US" dirty="0"/>
        </a:p>
      </dgm:t>
    </dgm:pt>
    <dgm:pt modelId="{3BB00A6B-A563-4A4E-8863-9852F3D79E40}" type="parTrans" cxnId="{E037A6CF-2B1D-4296-A4B7-2DE44A64616A}">
      <dgm:prSet/>
      <dgm:spPr/>
      <dgm:t>
        <a:bodyPr/>
        <a:lstStyle/>
        <a:p>
          <a:endParaRPr lang="en-US"/>
        </a:p>
      </dgm:t>
    </dgm:pt>
    <dgm:pt modelId="{8C8FEA5C-A2E1-47D9-BF4C-04DBEBBD7BC8}" type="sibTrans" cxnId="{E037A6CF-2B1D-4296-A4B7-2DE44A64616A}">
      <dgm:prSet/>
      <dgm:spPr/>
      <dgm:t>
        <a:bodyPr/>
        <a:lstStyle/>
        <a:p>
          <a:pPr>
            <a:lnSpc>
              <a:spcPct val="100000"/>
            </a:lnSpc>
          </a:pPr>
          <a:endParaRPr lang="en-US"/>
        </a:p>
      </dgm:t>
    </dgm:pt>
    <dgm:pt modelId="{7D1E9EFA-A5A6-4D71-9AA1-5D2C9C7A6483}">
      <dgm:prSet/>
      <dgm:spPr/>
      <dgm:t>
        <a:bodyPr/>
        <a:lstStyle/>
        <a:p>
          <a:pPr>
            <a:lnSpc>
              <a:spcPct val="100000"/>
            </a:lnSpc>
          </a:pPr>
          <a:r>
            <a:rPr lang="en-CA" b="1" baseline="0" dirty="0"/>
            <a:t>Session Three</a:t>
          </a:r>
          <a:endParaRPr lang="en-US" dirty="0"/>
        </a:p>
      </dgm:t>
    </dgm:pt>
    <dgm:pt modelId="{520DA203-DA91-4A30-8B97-AC6B5071B266}" type="parTrans" cxnId="{437BE682-BF97-42EA-8AFD-1A1B6271600B}">
      <dgm:prSet/>
      <dgm:spPr/>
      <dgm:t>
        <a:bodyPr/>
        <a:lstStyle/>
        <a:p>
          <a:endParaRPr lang="en-US"/>
        </a:p>
      </dgm:t>
    </dgm:pt>
    <dgm:pt modelId="{0C3EED13-731E-46A9-A1B9-CC0B54DE326F}" type="sibTrans" cxnId="{437BE682-BF97-42EA-8AFD-1A1B6271600B}">
      <dgm:prSet/>
      <dgm:spPr/>
      <dgm:t>
        <a:bodyPr/>
        <a:lstStyle/>
        <a:p>
          <a:pPr>
            <a:lnSpc>
              <a:spcPct val="100000"/>
            </a:lnSpc>
          </a:pPr>
          <a:endParaRPr lang="en-US"/>
        </a:p>
      </dgm:t>
    </dgm:pt>
    <dgm:pt modelId="{A57458DB-557C-4DC7-9AFB-0DED3E342C08}" type="pres">
      <dgm:prSet presAssocID="{E05AA040-BE5E-453B-9ED1-0E6327053D2C}" presName="root" presStyleCnt="0">
        <dgm:presLayoutVars>
          <dgm:dir/>
          <dgm:resizeHandles val="exact"/>
        </dgm:presLayoutVars>
      </dgm:prSet>
      <dgm:spPr/>
    </dgm:pt>
    <dgm:pt modelId="{303FEF8E-3EA4-4B0A-A99F-DE8FD2D0441D}" type="pres">
      <dgm:prSet presAssocID="{E05AA040-BE5E-453B-9ED1-0E6327053D2C}" presName="container" presStyleCnt="0">
        <dgm:presLayoutVars>
          <dgm:dir/>
          <dgm:resizeHandles val="exact"/>
        </dgm:presLayoutVars>
      </dgm:prSet>
      <dgm:spPr/>
    </dgm:pt>
    <dgm:pt modelId="{717E3B23-18F1-449D-AB29-84DA13324379}" type="pres">
      <dgm:prSet presAssocID="{5F7BCBD0-FC38-4A3D-8E15-CDAF7E3CFC47}" presName="compNode" presStyleCnt="0"/>
      <dgm:spPr/>
    </dgm:pt>
    <dgm:pt modelId="{9C3FE053-B27C-4BE8-A640-AD33B1211FC3}" type="pres">
      <dgm:prSet presAssocID="{5F7BCBD0-FC38-4A3D-8E15-CDAF7E3CFC47}" presName="iconBgRect" presStyleLbl="bgShp" presStyleIdx="0" presStyleCnt="3"/>
      <dgm:spPr/>
    </dgm:pt>
    <dgm:pt modelId="{534A3AB3-B9C3-4F24-A7B1-E47AAE1EFA4E}" type="pres">
      <dgm:prSet presAssocID="{5F7BCBD0-FC38-4A3D-8E15-CDAF7E3CFC47}" presName="iconRect" presStyleLbl="node1" presStyleIdx="0" presStyleCnt="3" custLinFactX="-400000" custLinFactNeighborX="-415713" custLinFactNeighborY="-67041"/>
      <dgm:spPr>
        <a:prstGeom prst="ellipse">
          <a:avLst/>
        </a:prstGeom>
        <a:ln>
          <a:noFill/>
        </a:ln>
      </dgm:spPr>
    </dgm:pt>
    <dgm:pt modelId="{9EDFF5FE-1448-444D-84D9-2228DFF8ABBB}" type="pres">
      <dgm:prSet presAssocID="{5F7BCBD0-FC38-4A3D-8E15-CDAF7E3CFC47}" presName="spaceRect" presStyleCnt="0"/>
      <dgm:spPr/>
    </dgm:pt>
    <dgm:pt modelId="{57DCF183-CA80-4057-A832-9554F8D8F2F2}" type="pres">
      <dgm:prSet presAssocID="{5F7BCBD0-FC38-4A3D-8E15-CDAF7E3CFC47}" presName="textRect" presStyleLbl="revTx" presStyleIdx="0" presStyleCnt="3">
        <dgm:presLayoutVars>
          <dgm:chMax val="1"/>
          <dgm:chPref val="1"/>
        </dgm:presLayoutVars>
      </dgm:prSet>
      <dgm:spPr/>
    </dgm:pt>
    <dgm:pt modelId="{13FC40CE-0F4E-4FC4-BC15-E398ED79D54E}" type="pres">
      <dgm:prSet presAssocID="{DDDD78B7-5831-42F6-B64A-18D7913594E9}" presName="sibTrans" presStyleLbl="sibTrans2D1" presStyleIdx="0" presStyleCnt="0"/>
      <dgm:spPr/>
    </dgm:pt>
    <dgm:pt modelId="{E49975EA-8995-49D2-9A2A-25872032FD22}" type="pres">
      <dgm:prSet presAssocID="{F774B50B-FF8E-4A1D-9B24-36A66E83A2E3}" presName="compNode" presStyleCnt="0"/>
      <dgm:spPr/>
    </dgm:pt>
    <dgm:pt modelId="{7DDE76FC-258E-4607-8112-F3133533AA89}" type="pres">
      <dgm:prSet presAssocID="{F774B50B-FF8E-4A1D-9B24-36A66E83A2E3}" presName="iconBgRect" presStyleLbl="bgShp" presStyleIdx="1" presStyleCnt="3"/>
      <dgm:spPr/>
    </dgm:pt>
    <dgm:pt modelId="{FBAE2039-9A27-4264-A91C-F77507D50169}" type="pres">
      <dgm:prSet presAssocID="{F774B50B-FF8E-4A1D-9B24-36A66E83A2E3}" presName="iconRect" presStyleLbl="node1" presStyleIdx="1" presStyleCnt="3" custLinFactX="-656774" custLinFactNeighborX="-700000" custLinFactNeighborY="-849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7C769414-1CA4-4DD7-8EE8-C4942FFCCCDE}" type="pres">
      <dgm:prSet presAssocID="{F774B50B-FF8E-4A1D-9B24-36A66E83A2E3}" presName="spaceRect" presStyleCnt="0"/>
      <dgm:spPr/>
    </dgm:pt>
    <dgm:pt modelId="{78D169B1-FAB5-4D03-8D09-B3C788EABA7A}" type="pres">
      <dgm:prSet presAssocID="{F774B50B-FF8E-4A1D-9B24-36A66E83A2E3}" presName="textRect" presStyleLbl="revTx" presStyleIdx="1" presStyleCnt="3">
        <dgm:presLayoutVars>
          <dgm:chMax val="1"/>
          <dgm:chPref val="1"/>
        </dgm:presLayoutVars>
      </dgm:prSet>
      <dgm:spPr/>
    </dgm:pt>
    <dgm:pt modelId="{8F3598B0-2F9D-4382-9571-8039546577B0}" type="pres">
      <dgm:prSet presAssocID="{8C8FEA5C-A2E1-47D9-BF4C-04DBEBBD7BC8}" presName="sibTrans" presStyleLbl="sibTrans2D1" presStyleIdx="0" presStyleCnt="0"/>
      <dgm:spPr/>
    </dgm:pt>
    <dgm:pt modelId="{97F1E9FF-C573-470F-9C42-DC200931986A}" type="pres">
      <dgm:prSet presAssocID="{7D1E9EFA-A5A6-4D71-9AA1-5D2C9C7A6483}" presName="compNode" presStyleCnt="0"/>
      <dgm:spPr/>
    </dgm:pt>
    <dgm:pt modelId="{A5C2669B-E145-4549-BC8D-ACF320E87D64}" type="pres">
      <dgm:prSet presAssocID="{7D1E9EFA-A5A6-4D71-9AA1-5D2C9C7A6483}" presName="iconBgRect" presStyleLbl="bgShp" presStyleIdx="2" presStyleCnt="3"/>
      <dgm:spPr/>
    </dgm:pt>
    <dgm:pt modelId="{9D56C8B8-8F08-46B3-B48C-F164B8E23679}" type="pres">
      <dgm:prSet presAssocID="{7D1E9EFA-A5A6-4D71-9AA1-5D2C9C7A6483}" presName="iconRect" presStyleLbl="node1" presStyleIdx="2" presStyleCnt="3" custLinFactX="-944527" custLinFactNeighborX="-1000000" custLinFactNeighborY="6102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DC848C2-8979-43C0-9A46-5FF740B82829}" type="pres">
      <dgm:prSet presAssocID="{7D1E9EFA-A5A6-4D71-9AA1-5D2C9C7A6483}" presName="spaceRect" presStyleCnt="0"/>
      <dgm:spPr/>
    </dgm:pt>
    <dgm:pt modelId="{697E99FD-4352-45CE-81A9-173781957CB0}" type="pres">
      <dgm:prSet presAssocID="{7D1E9EFA-A5A6-4D71-9AA1-5D2C9C7A6483}" presName="textRect" presStyleLbl="revTx" presStyleIdx="2" presStyleCnt="3">
        <dgm:presLayoutVars>
          <dgm:chMax val="1"/>
          <dgm:chPref val="1"/>
        </dgm:presLayoutVars>
      </dgm:prSet>
      <dgm:spPr/>
    </dgm:pt>
  </dgm:ptLst>
  <dgm:cxnLst>
    <dgm:cxn modelId="{A72C2436-B619-4713-B06F-1C043E86D9F7}" type="presOf" srcId="{F774B50B-FF8E-4A1D-9B24-36A66E83A2E3}" destId="{78D169B1-FAB5-4D03-8D09-B3C788EABA7A}" srcOrd="0" destOrd="0" presId="urn:microsoft.com/office/officeart/2018/2/layout/IconCircleList"/>
    <dgm:cxn modelId="{5189445B-0C59-42B5-9639-D8354B5CA661}" type="presOf" srcId="{DDDD78B7-5831-42F6-B64A-18D7913594E9}" destId="{13FC40CE-0F4E-4FC4-BC15-E398ED79D54E}" srcOrd="0" destOrd="0" presId="urn:microsoft.com/office/officeart/2018/2/layout/IconCircleList"/>
    <dgm:cxn modelId="{3215464F-10B3-449E-AD3D-C689EFE5E552}" type="presOf" srcId="{E05AA040-BE5E-453B-9ED1-0E6327053D2C}" destId="{A57458DB-557C-4DC7-9AFB-0DED3E342C08}" srcOrd="0" destOrd="0" presId="urn:microsoft.com/office/officeart/2018/2/layout/IconCircleList"/>
    <dgm:cxn modelId="{E456AA4F-EA03-4948-87D1-B52B199383AE}" type="presOf" srcId="{8C8FEA5C-A2E1-47D9-BF4C-04DBEBBD7BC8}" destId="{8F3598B0-2F9D-4382-9571-8039546577B0}" srcOrd="0" destOrd="0" presId="urn:microsoft.com/office/officeart/2018/2/layout/IconCircleList"/>
    <dgm:cxn modelId="{A4AF5E80-0715-42E9-AAB7-8E304F9F1051}" type="presOf" srcId="{5F7BCBD0-FC38-4A3D-8E15-CDAF7E3CFC47}" destId="{57DCF183-CA80-4057-A832-9554F8D8F2F2}" srcOrd="0" destOrd="0" presId="urn:microsoft.com/office/officeart/2018/2/layout/IconCircleList"/>
    <dgm:cxn modelId="{437BE682-BF97-42EA-8AFD-1A1B6271600B}" srcId="{E05AA040-BE5E-453B-9ED1-0E6327053D2C}" destId="{7D1E9EFA-A5A6-4D71-9AA1-5D2C9C7A6483}" srcOrd="2" destOrd="0" parTransId="{520DA203-DA91-4A30-8B97-AC6B5071B266}" sibTransId="{0C3EED13-731E-46A9-A1B9-CC0B54DE326F}"/>
    <dgm:cxn modelId="{E037A6CF-2B1D-4296-A4B7-2DE44A64616A}" srcId="{E05AA040-BE5E-453B-9ED1-0E6327053D2C}" destId="{F774B50B-FF8E-4A1D-9B24-36A66E83A2E3}" srcOrd="1" destOrd="0" parTransId="{3BB00A6B-A563-4A4E-8863-9852F3D79E40}" sibTransId="{8C8FEA5C-A2E1-47D9-BF4C-04DBEBBD7BC8}"/>
    <dgm:cxn modelId="{4E9C95F2-6BF9-4223-8564-D1D375AEEA70}" srcId="{E05AA040-BE5E-453B-9ED1-0E6327053D2C}" destId="{5F7BCBD0-FC38-4A3D-8E15-CDAF7E3CFC47}" srcOrd="0" destOrd="0" parTransId="{9B4655CC-1E29-43A0-B349-6E7F6C6C4548}" sibTransId="{DDDD78B7-5831-42F6-B64A-18D7913594E9}"/>
    <dgm:cxn modelId="{801573FC-670B-4973-AC73-293AB0BC2E68}" type="presOf" srcId="{7D1E9EFA-A5A6-4D71-9AA1-5D2C9C7A6483}" destId="{697E99FD-4352-45CE-81A9-173781957CB0}" srcOrd="0" destOrd="0" presId="urn:microsoft.com/office/officeart/2018/2/layout/IconCircleList"/>
    <dgm:cxn modelId="{794DF5BB-FC35-4D87-9D63-F91CB908E8A4}" type="presParOf" srcId="{A57458DB-557C-4DC7-9AFB-0DED3E342C08}" destId="{303FEF8E-3EA4-4B0A-A99F-DE8FD2D0441D}" srcOrd="0" destOrd="0" presId="urn:microsoft.com/office/officeart/2018/2/layout/IconCircleList"/>
    <dgm:cxn modelId="{49C308B2-AD48-4A0C-992E-7835B7AFB30B}" type="presParOf" srcId="{303FEF8E-3EA4-4B0A-A99F-DE8FD2D0441D}" destId="{717E3B23-18F1-449D-AB29-84DA13324379}" srcOrd="0" destOrd="0" presId="urn:microsoft.com/office/officeart/2018/2/layout/IconCircleList"/>
    <dgm:cxn modelId="{44B9A315-36AB-4DB2-9C28-B4713F98262E}" type="presParOf" srcId="{717E3B23-18F1-449D-AB29-84DA13324379}" destId="{9C3FE053-B27C-4BE8-A640-AD33B1211FC3}" srcOrd="0" destOrd="0" presId="urn:microsoft.com/office/officeart/2018/2/layout/IconCircleList"/>
    <dgm:cxn modelId="{F0D8A0FD-2757-4F59-92AB-4FCB469DB915}" type="presParOf" srcId="{717E3B23-18F1-449D-AB29-84DA13324379}" destId="{534A3AB3-B9C3-4F24-A7B1-E47AAE1EFA4E}" srcOrd="1" destOrd="0" presId="urn:microsoft.com/office/officeart/2018/2/layout/IconCircleList"/>
    <dgm:cxn modelId="{237E39D5-1157-47FF-9093-2C962CF51EC8}" type="presParOf" srcId="{717E3B23-18F1-449D-AB29-84DA13324379}" destId="{9EDFF5FE-1448-444D-84D9-2228DFF8ABBB}" srcOrd="2" destOrd="0" presId="urn:microsoft.com/office/officeart/2018/2/layout/IconCircleList"/>
    <dgm:cxn modelId="{43830663-C5D2-4EF6-8D5C-9C1D8EDD6C47}" type="presParOf" srcId="{717E3B23-18F1-449D-AB29-84DA13324379}" destId="{57DCF183-CA80-4057-A832-9554F8D8F2F2}" srcOrd="3" destOrd="0" presId="urn:microsoft.com/office/officeart/2018/2/layout/IconCircleList"/>
    <dgm:cxn modelId="{FEFCDE25-A742-4210-98B6-332214610836}" type="presParOf" srcId="{303FEF8E-3EA4-4B0A-A99F-DE8FD2D0441D}" destId="{13FC40CE-0F4E-4FC4-BC15-E398ED79D54E}" srcOrd="1" destOrd="0" presId="urn:microsoft.com/office/officeart/2018/2/layout/IconCircleList"/>
    <dgm:cxn modelId="{250B7D30-713D-40A6-A6F6-FCD8CC65FE20}" type="presParOf" srcId="{303FEF8E-3EA4-4B0A-A99F-DE8FD2D0441D}" destId="{E49975EA-8995-49D2-9A2A-25872032FD22}" srcOrd="2" destOrd="0" presId="urn:microsoft.com/office/officeart/2018/2/layout/IconCircleList"/>
    <dgm:cxn modelId="{24375106-2034-4DC5-9949-F14BB557443B}" type="presParOf" srcId="{E49975EA-8995-49D2-9A2A-25872032FD22}" destId="{7DDE76FC-258E-4607-8112-F3133533AA89}" srcOrd="0" destOrd="0" presId="urn:microsoft.com/office/officeart/2018/2/layout/IconCircleList"/>
    <dgm:cxn modelId="{90D2E40D-6504-4440-8F01-87D463C247CA}" type="presParOf" srcId="{E49975EA-8995-49D2-9A2A-25872032FD22}" destId="{FBAE2039-9A27-4264-A91C-F77507D50169}" srcOrd="1" destOrd="0" presId="urn:microsoft.com/office/officeart/2018/2/layout/IconCircleList"/>
    <dgm:cxn modelId="{35C728E6-4DAC-4467-BED5-CC3E59DBAA83}" type="presParOf" srcId="{E49975EA-8995-49D2-9A2A-25872032FD22}" destId="{7C769414-1CA4-4DD7-8EE8-C4942FFCCCDE}" srcOrd="2" destOrd="0" presId="urn:microsoft.com/office/officeart/2018/2/layout/IconCircleList"/>
    <dgm:cxn modelId="{CEFB3007-6D1B-4F2A-8157-5F9124A77C5A}" type="presParOf" srcId="{E49975EA-8995-49D2-9A2A-25872032FD22}" destId="{78D169B1-FAB5-4D03-8D09-B3C788EABA7A}" srcOrd="3" destOrd="0" presId="urn:microsoft.com/office/officeart/2018/2/layout/IconCircleList"/>
    <dgm:cxn modelId="{75C83CB6-DD7F-4F06-B0A5-AD6F6EFEE701}" type="presParOf" srcId="{303FEF8E-3EA4-4B0A-A99F-DE8FD2D0441D}" destId="{8F3598B0-2F9D-4382-9571-8039546577B0}" srcOrd="3" destOrd="0" presId="urn:microsoft.com/office/officeart/2018/2/layout/IconCircleList"/>
    <dgm:cxn modelId="{90CA8A65-3933-44A3-8D58-0890E1A079FE}" type="presParOf" srcId="{303FEF8E-3EA4-4B0A-A99F-DE8FD2D0441D}" destId="{97F1E9FF-C573-470F-9C42-DC200931986A}" srcOrd="4" destOrd="0" presId="urn:microsoft.com/office/officeart/2018/2/layout/IconCircleList"/>
    <dgm:cxn modelId="{11C9F2FF-D314-49AE-888D-606E1B4812E2}" type="presParOf" srcId="{97F1E9FF-C573-470F-9C42-DC200931986A}" destId="{A5C2669B-E145-4549-BC8D-ACF320E87D64}" srcOrd="0" destOrd="0" presId="urn:microsoft.com/office/officeart/2018/2/layout/IconCircleList"/>
    <dgm:cxn modelId="{D8FD7570-EDFF-4F06-85F3-668A80C5280A}" type="presParOf" srcId="{97F1E9FF-C573-470F-9C42-DC200931986A}" destId="{9D56C8B8-8F08-46B3-B48C-F164B8E23679}" srcOrd="1" destOrd="0" presId="urn:microsoft.com/office/officeart/2018/2/layout/IconCircleList"/>
    <dgm:cxn modelId="{5D6F2AEC-B7AC-4C65-B92D-E4404B137FA7}" type="presParOf" srcId="{97F1E9FF-C573-470F-9C42-DC200931986A}" destId="{FDC848C2-8979-43C0-9A46-5FF740B82829}" srcOrd="2" destOrd="0" presId="urn:microsoft.com/office/officeart/2018/2/layout/IconCircleList"/>
    <dgm:cxn modelId="{150DE074-D4BF-45E5-8125-4B201790D5E6}" type="presParOf" srcId="{97F1E9FF-C573-470F-9C42-DC200931986A}" destId="{697E99FD-4352-45CE-81A9-173781957CB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E053-B27C-4BE8-A640-AD33B1211FC3}">
      <dsp:nvSpPr>
        <dsp:cNvPr id="0" name=""/>
        <dsp:cNvSpPr/>
      </dsp:nvSpPr>
      <dsp:spPr>
        <a:xfrm>
          <a:off x="218734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A3AB3-B9C3-4F24-A7B1-E47AAE1EFA4E}">
      <dsp:nvSpPr>
        <dsp:cNvPr id="0" name=""/>
        <dsp:cNvSpPr/>
      </dsp:nvSpPr>
      <dsp:spPr>
        <a:xfrm>
          <a:off x="0" y="461310"/>
          <a:ext cx="467674" cy="467674"/>
        </a:xfrm>
        <a:prstGeom prst="ellipse">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CF183-CA80-4057-A832-9554F8D8F2F2}">
      <dsp:nvSpPr>
        <dsp:cNvPr id="0" name=""/>
        <dsp:cNvSpPr/>
      </dsp:nvSpPr>
      <dsp:spPr>
        <a:xfrm>
          <a:off x="3166462"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One</a:t>
          </a:r>
          <a:endParaRPr lang="en-US" sz="2300" kern="1200" dirty="0"/>
        </a:p>
      </dsp:txBody>
      <dsp:txXfrm>
        <a:off x="3166462" y="605513"/>
        <a:ext cx="1900649" cy="806336"/>
      </dsp:txXfrm>
    </dsp:sp>
    <dsp:sp modelId="{7DDE76FC-258E-4607-8112-F3133533AA89}">
      <dsp:nvSpPr>
        <dsp:cNvPr id="0" name=""/>
        <dsp:cNvSpPr/>
      </dsp:nvSpPr>
      <dsp:spPr>
        <a:xfrm>
          <a:off x="5398285"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E2039-9A27-4264-A91C-F77507D50169}">
      <dsp:nvSpPr>
        <dsp:cNvPr id="0" name=""/>
        <dsp:cNvSpPr/>
      </dsp:nvSpPr>
      <dsp:spPr>
        <a:xfrm>
          <a:off x="0" y="377638"/>
          <a:ext cx="467674" cy="4676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169B1-FAB5-4D03-8D09-B3C788EABA7A}">
      <dsp:nvSpPr>
        <dsp:cNvPr id="0" name=""/>
        <dsp:cNvSpPr/>
      </dsp:nvSpPr>
      <dsp:spPr>
        <a:xfrm>
          <a:off x="6377408"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Two</a:t>
          </a:r>
          <a:endParaRPr lang="en-US" sz="2300" kern="1200" dirty="0"/>
        </a:p>
      </dsp:txBody>
      <dsp:txXfrm>
        <a:off x="6377408" y="605513"/>
        <a:ext cx="1900649" cy="806336"/>
      </dsp:txXfrm>
    </dsp:sp>
    <dsp:sp modelId="{A5C2669B-E145-4549-BC8D-ACF320E87D64}">
      <dsp:nvSpPr>
        <dsp:cNvPr id="0" name=""/>
        <dsp:cNvSpPr/>
      </dsp:nvSpPr>
      <dsp:spPr>
        <a:xfrm>
          <a:off x="860923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6C8B8-8F08-46B3-B48C-F164B8E23679}">
      <dsp:nvSpPr>
        <dsp:cNvPr id="0" name=""/>
        <dsp:cNvSpPr/>
      </dsp:nvSpPr>
      <dsp:spPr>
        <a:xfrm>
          <a:off x="0" y="1060237"/>
          <a:ext cx="467674" cy="4676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7E99FD-4352-45CE-81A9-173781957CB0}">
      <dsp:nvSpPr>
        <dsp:cNvPr id="0" name=""/>
        <dsp:cNvSpPr/>
      </dsp:nvSpPr>
      <dsp:spPr>
        <a:xfrm>
          <a:off x="9588353"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Three</a:t>
          </a:r>
          <a:endParaRPr lang="en-US" sz="2300" kern="1200" dirty="0"/>
        </a:p>
      </dsp:txBody>
      <dsp:txXfrm>
        <a:off x="9588353" y="605513"/>
        <a:ext cx="1900649" cy="8063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CE89-4075-4517-84F9-51F6A20C76C8}"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9389F-6C28-4A56-AE19-596E69B24521}" type="slidenum">
              <a:rPr lang="en-US" smtClean="0"/>
              <a:t>‹#›</a:t>
            </a:fld>
            <a:endParaRPr lang="en-US"/>
          </a:p>
        </p:txBody>
      </p:sp>
    </p:spTree>
    <p:extLst>
      <p:ext uri="{BB962C8B-B14F-4D97-AF65-F5344CB8AC3E}">
        <p14:creationId xmlns:p14="http://schemas.microsoft.com/office/powerpoint/2010/main" val="107619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159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39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218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84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39</a:t>
            </a:fld>
            <a:endParaRPr lang="en-US"/>
          </a:p>
        </p:txBody>
      </p:sp>
    </p:spTree>
    <p:extLst>
      <p:ext uri="{BB962C8B-B14F-4D97-AF65-F5344CB8AC3E}">
        <p14:creationId xmlns:p14="http://schemas.microsoft.com/office/powerpoint/2010/main" val="3702051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10/7/2020 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41</a:t>
            </a:fld>
            <a:endParaRPr lang="en-US"/>
          </a:p>
        </p:txBody>
      </p:sp>
    </p:spTree>
    <p:extLst>
      <p:ext uri="{BB962C8B-B14F-4D97-AF65-F5344CB8AC3E}">
        <p14:creationId xmlns:p14="http://schemas.microsoft.com/office/powerpoint/2010/main" val="302060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a:t>
            </a:fld>
            <a:endParaRPr lang="en-US"/>
          </a:p>
        </p:txBody>
      </p:sp>
    </p:spTree>
    <p:extLst>
      <p:ext uri="{BB962C8B-B14F-4D97-AF65-F5344CB8AC3E}">
        <p14:creationId xmlns:p14="http://schemas.microsoft.com/office/powerpoint/2010/main" val="1109340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Session 1 (Sept. 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Basics of containerization/orchestration </a:t>
            </a:r>
          </a:p>
          <a:p>
            <a:r>
              <a:rPr lang="en-CA" sz="1200" b="0" i="0" kern="1200" dirty="0">
                <a:solidFill>
                  <a:schemeClr val="tx1"/>
                </a:solidFill>
                <a:effectLst/>
                <a:latin typeface="+mn-lt"/>
                <a:ea typeface="+mn-ea"/>
                <a:cs typeface="+mn-cs"/>
              </a:rPr>
              <a:t>Introduction to AKS </a:t>
            </a:r>
          </a:p>
          <a:p>
            <a:r>
              <a:rPr lang="en-CA" sz="1200" b="1" i="0" kern="1200" dirty="0">
                <a:solidFill>
                  <a:schemeClr val="tx1"/>
                </a:solidFill>
                <a:effectLst/>
                <a:latin typeface="+mn-lt"/>
                <a:ea typeface="+mn-ea"/>
                <a:cs typeface="+mn-cs"/>
              </a:rPr>
              <a:t>Demo example cluster </a:t>
            </a:r>
          </a:p>
          <a:p>
            <a:r>
              <a:rPr lang="en-CA" sz="1200" b="1" i="0" kern="1200" dirty="0" err="1">
                <a:solidFill>
                  <a:schemeClr val="tx1"/>
                </a:solidFill>
                <a:effectLst/>
                <a:latin typeface="+mn-lt"/>
                <a:ea typeface="+mn-ea"/>
                <a:cs typeface="+mn-cs"/>
              </a:rPr>
              <a:t>Kubectl</a:t>
            </a:r>
            <a:r>
              <a:rPr lang="en-CA" sz="1200" b="1" i="0" kern="1200" dirty="0">
                <a:solidFill>
                  <a:schemeClr val="tx1"/>
                </a:solidFill>
                <a:effectLst/>
                <a:latin typeface="+mn-lt"/>
                <a:ea typeface="+mn-ea"/>
                <a:cs typeface="+mn-cs"/>
              </a:rPr>
              <a:t> demo </a:t>
            </a:r>
          </a:p>
          <a:p>
            <a:r>
              <a:rPr lang="en-CA" sz="1200" b="0" i="0" kern="1200" dirty="0">
                <a:solidFill>
                  <a:schemeClr val="tx1"/>
                </a:solidFill>
                <a:effectLst/>
                <a:latin typeface="+mn-lt"/>
                <a:ea typeface="+mn-ea"/>
                <a:cs typeface="+mn-cs"/>
              </a:rPr>
              <a:t>Introduction to the Demo Example Scenario (usable across all 3 workshops)</a:t>
            </a:r>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3</a:t>
            </a:fld>
            <a:endParaRPr lang="en-US"/>
          </a:p>
        </p:txBody>
      </p:sp>
    </p:spTree>
    <p:extLst>
      <p:ext uri="{BB962C8B-B14F-4D97-AF65-F5344CB8AC3E}">
        <p14:creationId xmlns:p14="http://schemas.microsoft.com/office/powerpoint/2010/main" val="403017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88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10/7/2020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15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7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31.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31.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3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37.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787A2-ABE8-4297-8EFA-E36DA629E1F0}"/>
              </a:ext>
            </a:extLst>
          </p:cNvPr>
          <p:cNvPicPr>
            <a:picLocks noChangeAspect="1"/>
          </p:cNvPicPr>
          <p:nvPr userDrawn="1"/>
        </p:nvPicPr>
        <p:blipFill>
          <a:blip r:embed="rId2"/>
          <a:stretch>
            <a:fillRect/>
          </a:stretch>
        </p:blipFill>
        <p:spPr>
          <a:xfrm>
            <a:off x="0" y="0"/>
            <a:ext cx="13123497" cy="6858000"/>
          </a:xfrm>
          <a:prstGeom prst="rect">
            <a:avLst/>
          </a:prstGeom>
        </p:spPr>
      </p:pic>
      <p:sp>
        <p:nvSpPr>
          <p:cNvPr id="9" name="Rectangle 8">
            <a:extLst>
              <a:ext uri="{FF2B5EF4-FFF2-40B4-BE49-F238E27FC236}">
                <a16:creationId xmlns:a16="http://schemas.microsoft.com/office/drawing/2014/main" id="{38E2D251-9A46-4DE5-A0DB-77961C7F3072}"/>
              </a:ext>
            </a:extLst>
          </p:cNvPr>
          <p:cNvSpPr/>
          <p:nvPr userDrawn="1"/>
        </p:nvSpPr>
        <p:spPr bwMode="auto">
          <a:xfrm>
            <a:off x="0" y="0"/>
            <a:ext cx="13123497"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1220134" y="2801047"/>
            <a:ext cx="8610970" cy="1045977"/>
          </a:xfrm>
          <a:noFill/>
        </p:spPr>
        <p:txBody>
          <a:bodyPr lIns="0" tIns="0" rIns="0" bIns="182880" anchor="b" anchorCtr="0"/>
          <a:lstStyle>
            <a:lvl1pPr>
              <a:defRPr sz="5294" strike="noStrike" spc="-147" baseline="0">
                <a:solidFill>
                  <a:schemeClr val="bg2"/>
                </a:solidFill>
              </a:defRPr>
            </a:lvl1pPr>
          </a:lstStyle>
          <a:p>
            <a:r>
              <a:rPr lang="en-US"/>
              <a:t>Cloud Transformation Series</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1217015" y="4838790"/>
            <a:ext cx="8610970" cy="665043"/>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Presenter name</a:t>
            </a:r>
          </a:p>
          <a:p>
            <a:pPr lvl="0"/>
            <a:r>
              <a:rPr lang="en-US"/>
              <a:t>Date</a:t>
            </a:r>
          </a:p>
        </p:txBody>
      </p:sp>
      <p:pic>
        <p:nvPicPr>
          <p:cNvPr id="4" name="Graphic 3">
            <a:extLst>
              <a:ext uri="{FF2B5EF4-FFF2-40B4-BE49-F238E27FC236}">
                <a16:creationId xmlns:a16="http://schemas.microsoft.com/office/drawing/2014/main" id="{7C3BB19E-228D-416F-B45C-17AD73890B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017" y="147776"/>
            <a:ext cx="1703206" cy="626517"/>
          </a:xfrm>
          <a:prstGeom prst="rect">
            <a:avLst/>
          </a:prstGeom>
        </p:spPr>
      </p:pic>
      <p:sp>
        <p:nvSpPr>
          <p:cNvPr id="8" name="Rectangle 7">
            <a:extLst>
              <a:ext uri="{FF2B5EF4-FFF2-40B4-BE49-F238E27FC236}">
                <a16:creationId xmlns:a16="http://schemas.microsoft.com/office/drawing/2014/main" id="{9F200940-114D-43DE-AF02-7AB3542093E2}"/>
              </a:ext>
            </a:extLst>
          </p:cNvPr>
          <p:cNvSpPr/>
          <p:nvPr userDrawn="1"/>
        </p:nvSpPr>
        <p:spPr bwMode="auto">
          <a:xfrm>
            <a:off x="0" y="2801046"/>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9072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769346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275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2142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65569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31534" y="6624547"/>
            <a:ext cx="10133447" cy="226291"/>
          </a:xfrm>
        </p:spPr>
        <p:txBody>
          <a:bodyPr/>
          <a:lstStyle>
            <a:lvl1pPr>
              <a:defRPr>
                <a:latin typeface="+mj-lt"/>
              </a:defRPr>
            </a:lvl1pPr>
          </a:lstStyle>
          <a:p>
            <a:pPr algn="l"/>
            <a:r>
              <a:rPr lang="en-US" dirty="0"/>
              <a:t>Kubernetes Academy Online © </a:t>
            </a:r>
            <a:r>
              <a:rPr lang="en-US" dirty="0" err="1"/>
              <a:t>AZCode</a:t>
            </a:r>
            <a:r>
              <a:rPr lang="en-US" dirty="0"/>
              <a:t>, All Rights Reserved - https://kubernetesacademy.online</a:t>
            </a:r>
            <a:endParaRPr lang="en-CA" dirty="0"/>
          </a:p>
        </p:txBody>
      </p:sp>
      <p:sp>
        <p:nvSpPr>
          <p:cNvPr id="6" name="Slide Number Placeholder 5"/>
          <p:cNvSpPr>
            <a:spLocks noGrp="1"/>
          </p:cNvSpPr>
          <p:nvPr>
            <p:ph type="sldNum" sz="quarter" idx="12"/>
          </p:nvPr>
        </p:nvSpPr>
        <p:spPr/>
        <p:txBody>
          <a:bodyPr/>
          <a:lstStyle>
            <a:lvl1pPr>
              <a:defRPr>
                <a:solidFill>
                  <a:srgbClr val="FF0000"/>
                </a:solidFill>
                <a:latin typeface="+mj-lt"/>
              </a:defRPr>
            </a:lvl1pPr>
          </a:lstStyle>
          <a:p>
            <a:fld id="{5D26313B-F366-4867-A0AA-552FBFDF82C8}" type="slidenum">
              <a:rPr lang="en-CA" smtClean="0"/>
              <a:pPr/>
              <a:t>‹#›</a:t>
            </a:fld>
            <a:endParaRPr lang="en-CA" dirty="0"/>
          </a:p>
        </p:txBody>
      </p:sp>
    </p:spTree>
    <p:extLst>
      <p:ext uri="{BB962C8B-B14F-4D97-AF65-F5344CB8AC3E}">
        <p14:creationId xmlns:p14="http://schemas.microsoft.com/office/powerpoint/2010/main" val="229121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787A2-ABE8-4297-8EFA-E36DA629E1F0}"/>
              </a:ext>
            </a:extLst>
          </p:cNvPr>
          <p:cNvPicPr>
            <a:picLocks noChangeAspect="1"/>
          </p:cNvPicPr>
          <p:nvPr userDrawn="1"/>
        </p:nvPicPr>
        <p:blipFill>
          <a:blip r:embed="rId2"/>
          <a:stretch>
            <a:fillRect/>
          </a:stretch>
        </p:blipFill>
        <p:spPr>
          <a:xfrm>
            <a:off x="0" y="0"/>
            <a:ext cx="13123497" cy="6858000"/>
          </a:xfrm>
          <a:prstGeom prst="rect">
            <a:avLst/>
          </a:prstGeom>
        </p:spPr>
      </p:pic>
      <p:sp>
        <p:nvSpPr>
          <p:cNvPr id="9" name="Rectangle 8">
            <a:extLst>
              <a:ext uri="{FF2B5EF4-FFF2-40B4-BE49-F238E27FC236}">
                <a16:creationId xmlns:a16="http://schemas.microsoft.com/office/drawing/2014/main" id="{38E2D251-9A46-4DE5-A0DB-77961C7F3072}"/>
              </a:ext>
            </a:extLst>
          </p:cNvPr>
          <p:cNvSpPr/>
          <p:nvPr userDrawn="1"/>
        </p:nvSpPr>
        <p:spPr bwMode="auto">
          <a:xfrm>
            <a:off x="0" y="0"/>
            <a:ext cx="13123497"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1220134" y="2801047"/>
            <a:ext cx="8610970" cy="1045977"/>
          </a:xfrm>
          <a:noFill/>
        </p:spPr>
        <p:txBody>
          <a:bodyPr lIns="0" tIns="0" rIns="0" bIns="182880" anchor="b" anchorCtr="0"/>
          <a:lstStyle>
            <a:lvl1pPr>
              <a:defRPr sz="5294" strike="noStrike" spc="-147" baseline="0">
                <a:solidFill>
                  <a:schemeClr val="bg2"/>
                </a:solidFill>
              </a:defRPr>
            </a:lvl1pPr>
          </a:lstStyle>
          <a:p>
            <a:r>
              <a:rPr lang="en-US"/>
              <a:t>Cloud Transformation Series</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1217015" y="4838790"/>
            <a:ext cx="8610970" cy="665043"/>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Presenter name</a:t>
            </a:r>
          </a:p>
          <a:p>
            <a:pPr lvl="0"/>
            <a:r>
              <a:rPr lang="en-US"/>
              <a:t>Date</a:t>
            </a:r>
          </a:p>
        </p:txBody>
      </p:sp>
      <p:pic>
        <p:nvPicPr>
          <p:cNvPr id="4" name="Graphic 3">
            <a:extLst>
              <a:ext uri="{FF2B5EF4-FFF2-40B4-BE49-F238E27FC236}">
                <a16:creationId xmlns:a16="http://schemas.microsoft.com/office/drawing/2014/main" id="{7C3BB19E-228D-416F-B45C-17AD73890B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017" y="147776"/>
            <a:ext cx="1703206" cy="626517"/>
          </a:xfrm>
          <a:prstGeom prst="rect">
            <a:avLst/>
          </a:prstGeom>
        </p:spPr>
      </p:pic>
      <p:sp>
        <p:nvSpPr>
          <p:cNvPr id="8" name="Rectangle 7">
            <a:extLst>
              <a:ext uri="{FF2B5EF4-FFF2-40B4-BE49-F238E27FC236}">
                <a16:creationId xmlns:a16="http://schemas.microsoft.com/office/drawing/2014/main" id="{9F200940-114D-43DE-AF02-7AB3542093E2}"/>
              </a:ext>
            </a:extLst>
          </p:cNvPr>
          <p:cNvSpPr/>
          <p:nvPr userDrawn="1"/>
        </p:nvSpPr>
        <p:spPr bwMode="auto">
          <a:xfrm>
            <a:off x="0" y="2801046"/>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843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9339098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71310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083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34757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058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F312F-4955-4464-B2E8-3514B43FDA84}"/>
              </a:ext>
            </a:extLst>
          </p:cNvPr>
          <p:cNvPicPr>
            <a:picLocks noChangeAspect="1"/>
          </p:cNvPicPr>
          <p:nvPr userDrawn="1"/>
        </p:nvPicPr>
        <p:blipFill rotWithShape="1">
          <a:blip r:embed="rId2"/>
          <a:srcRect r="6494"/>
          <a:stretch/>
        </p:blipFill>
        <p:spPr>
          <a:xfrm>
            <a:off x="426424" y="2135536"/>
            <a:ext cx="3623051" cy="2583813"/>
          </a:xfrm>
          <a:prstGeom prst="rect">
            <a:avLst/>
          </a:prstGeom>
        </p:spPr>
      </p:pic>
      <p:pic>
        <p:nvPicPr>
          <p:cNvPr id="6" name="Picture 5">
            <a:extLst>
              <a:ext uri="{FF2B5EF4-FFF2-40B4-BE49-F238E27FC236}">
                <a16:creationId xmlns:a16="http://schemas.microsoft.com/office/drawing/2014/main" id="{520EB77F-76A3-4A6C-A8D4-4B1DBCA34ADB}"/>
              </a:ext>
            </a:extLst>
          </p:cNvPr>
          <p:cNvPicPr>
            <a:picLocks noChangeAspect="1"/>
          </p:cNvPicPr>
          <p:nvPr userDrawn="1"/>
        </p:nvPicPr>
        <p:blipFill rotWithShape="1">
          <a:blip r:embed="rId3"/>
          <a:srcRect l="16472" r="4642"/>
          <a:stretch/>
        </p:blipFill>
        <p:spPr>
          <a:xfrm>
            <a:off x="4281364" y="2135537"/>
            <a:ext cx="3623047" cy="2583812"/>
          </a:xfrm>
          <a:prstGeom prst="rect">
            <a:avLst/>
          </a:prstGeom>
        </p:spPr>
      </p:pic>
      <p:pic>
        <p:nvPicPr>
          <p:cNvPr id="8" name="Picture 7">
            <a:extLst>
              <a:ext uri="{FF2B5EF4-FFF2-40B4-BE49-F238E27FC236}">
                <a16:creationId xmlns:a16="http://schemas.microsoft.com/office/drawing/2014/main" id="{0F086E7B-3497-43D3-8C74-37D55ABF4F8C}"/>
              </a:ext>
            </a:extLst>
          </p:cNvPr>
          <p:cNvPicPr>
            <a:picLocks noChangeAspect="1"/>
          </p:cNvPicPr>
          <p:nvPr userDrawn="1"/>
        </p:nvPicPr>
        <p:blipFill rotWithShape="1">
          <a:blip r:embed="rId4"/>
          <a:srcRect l="6313"/>
          <a:stretch/>
        </p:blipFill>
        <p:spPr>
          <a:xfrm>
            <a:off x="8135057" y="2135537"/>
            <a:ext cx="3630521" cy="2583813"/>
          </a:xfrm>
          <a:prstGeom prst="rect">
            <a:avLst/>
          </a:prstGeom>
        </p:spPr>
      </p:pic>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Graphic layout: three columns graphic and text</a:t>
            </a:r>
          </a:p>
        </p:txBody>
      </p:sp>
    </p:spTree>
    <p:extLst>
      <p:ext uri="{BB962C8B-B14F-4D97-AF65-F5344CB8AC3E}">
        <p14:creationId xmlns:p14="http://schemas.microsoft.com/office/powerpoint/2010/main" val="3719815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61719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20855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828484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420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29298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99838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31634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211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2040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7580519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22785324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0215811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962440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5383078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43215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70002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5473279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4050680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23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538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8893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4340061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632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5679066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47824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272613934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82813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51326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05146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383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80237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567"/>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611"/>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98578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305386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5037658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73205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19415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7724407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8496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30188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34693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399712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696665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052105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16576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92527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369652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9190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6228774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1640901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4459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7437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28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66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82231862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95200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15522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332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10/7/2020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84470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18121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9"/>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54" indent="0">
              <a:spcBef>
                <a:spcPts val="588"/>
              </a:spcBef>
              <a:buNone/>
              <a:defRPr/>
            </a:lvl3pPr>
            <a:lvl4pPr marL="448107" indent="0">
              <a:spcBef>
                <a:spcPts val="588"/>
              </a:spcBef>
              <a:buNone/>
              <a:defRPr/>
            </a:lvl4pPr>
            <a:lvl5pPr marL="672161"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99480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0004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753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384373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6882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860038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A1C8E-4610-4ECE-ADC3-C406B6CA1771}"/>
              </a:ext>
            </a:extLst>
          </p:cNvPr>
          <p:cNvPicPr>
            <a:picLocks noChangeAspect="1"/>
          </p:cNvPicPr>
          <p:nvPr userDrawn="1"/>
        </p:nvPicPr>
        <p:blipFill rotWithShape="1">
          <a:blip r:embed="rId2"/>
          <a:srcRect t="11718" b="3907"/>
          <a:stretch/>
        </p:blipFill>
        <p:spPr>
          <a:xfrm>
            <a:off x="0" y="0"/>
            <a:ext cx="12190264"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756156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70451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256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9860250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20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874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0652061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258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5186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62515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823846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2A7A3B-464F-43BB-88E7-712B74C2D7B2}"/>
              </a:ext>
            </a:extLst>
          </p:cNvPr>
          <p:cNvPicPr>
            <a:picLocks noChangeAspect="1"/>
          </p:cNvPicPr>
          <p:nvPr userDrawn="1"/>
        </p:nvPicPr>
        <p:blipFill rotWithShape="1">
          <a:blip r:embed="rId2"/>
          <a:srcRect t="3664" b="11951"/>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725233" y="4509032"/>
            <a:ext cx="747798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1896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16140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9861637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0608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6651601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754711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0027650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20549808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64660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55065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8039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3460D-C62C-452F-B3C1-B56C1548399F}"/>
              </a:ext>
            </a:extLst>
          </p:cNvPr>
          <p:cNvPicPr>
            <a:picLocks noChangeAspect="1"/>
          </p:cNvPicPr>
          <p:nvPr userDrawn="1"/>
        </p:nvPicPr>
        <p:blipFill rotWithShape="1">
          <a:blip r:embed="rId2"/>
          <a:srcRect t="15774"/>
          <a:stretch/>
        </p:blipFill>
        <p:spPr>
          <a:xfrm>
            <a:off x="0" y="0"/>
            <a:ext cx="12192000" cy="6846916"/>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6096000" y="1483169"/>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0471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412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90931590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2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11760705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811542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ED67B-285B-4051-BF92-900639148C19}"/>
              </a:ext>
            </a:extLst>
          </p:cNvPr>
          <p:cNvPicPr>
            <a:picLocks noChangeAspect="1"/>
          </p:cNvPicPr>
          <p:nvPr userDrawn="1"/>
        </p:nvPicPr>
        <p:blipFill rotWithShape="1">
          <a:blip r:embed="rId2"/>
          <a:srcRect t="11004" r="19403" b="20984"/>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530696" y="1680846"/>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049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1785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1355644" y="4724827"/>
            <a:ext cx="6551888" cy="467703"/>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3BCD3FD8-A476-4F18-BD35-16DFD08D0CE3}"/>
              </a:ext>
            </a:extLst>
          </p:cNvPr>
          <p:cNvSpPr txBox="1">
            <a:spLocks/>
          </p:cNvSpPr>
          <p:nvPr userDrawn="1"/>
        </p:nvSpPr>
        <p:spPr>
          <a:xfrm>
            <a:off x="1325968" y="1885816"/>
            <a:ext cx="5117085" cy="2447518"/>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bg2"/>
                </a:solidFill>
                <a:effectLst/>
                <a:latin typeface="+mj-lt"/>
                <a:ea typeface="+mn-ea"/>
                <a:cs typeface="Segoe UI" pitchFamily="34" charset="0"/>
              </a:defRPr>
            </a:lvl1pPr>
          </a:lstStyle>
          <a:p>
            <a:r>
              <a:rPr lang="en-CA" sz="5882">
                <a:solidFill>
                  <a:schemeClr val="accent5"/>
                </a:solidFill>
              </a:rPr>
              <a:t>Cloud Transformation Series</a:t>
            </a:r>
          </a:p>
        </p:txBody>
      </p:sp>
      <p:sp>
        <p:nvSpPr>
          <p:cNvPr id="9" name="Rectangle 8">
            <a:extLst>
              <a:ext uri="{FF2B5EF4-FFF2-40B4-BE49-F238E27FC236}">
                <a16:creationId xmlns:a16="http://schemas.microsoft.com/office/drawing/2014/main" id="{660C3025-AEB8-4A2A-A518-270D742A6C63}"/>
              </a:ext>
            </a:extLst>
          </p:cNvPr>
          <p:cNvSpPr/>
          <p:nvPr userDrawn="1"/>
        </p:nvSpPr>
        <p:spPr bwMode="auto">
          <a:xfrm>
            <a:off x="0" y="1642999"/>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097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755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435994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983738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4226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7982069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3756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90110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9206470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379518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63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45821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152747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3978616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479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1943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6666978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019445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33537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778578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56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6327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00741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818234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4429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678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5502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4060547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62676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09701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407216116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2024299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153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333454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529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5736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43159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606785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129299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7872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75622765"/>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4214780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778950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410284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5862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768903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03394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01396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173435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345975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956210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spTree>
    <p:extLst>
      <p:ext uri="{BB962C8B-B14F-4D97-AF65-F5344CB8AC3E}">
        <p14:creationId xmlns:p14="http://schemas.microsoft.com/office/powerpoint/2010/main" val="4047655150"/>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949896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26759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256942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427541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63824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4730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8388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317162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9802111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08154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spTree>
    <p:extLst>
      <p:ext uri="{BB962C8B-B14F-4D97-AF65-F5344CB8AC3E}">
        <p14:creationId xmlns:p14="http://schemas.microsoft.com/office/powerpoint/2010/main" val="1663295135"/>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8E8"/>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Microsoft Developer</a:t>
            </a:r>
            <a:br>
              <a:rPr lang="en-US" dirty="0"/>
            </a:br>
            <a:r>
              <a:rPr lang="en-US" dirty="0"/>
              <a:t>Virtual Conference</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3" name="Graphic 2">
            <a:extLst>
              <a:ext uri="{FF2B5EF4-FFF2-40B4-BE49-F238E27FC236}">
                <a16:creationId xmlns:a16="http://schemas.microsoft.com/office/drawing/2014/main" id="{896BAE4E-50DC-42E4-A584-F1C08E14AE1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15439" r="13415" b="9429"/>
          <a:stretch/>
        </p:blipFill>
        <p:spPr>
          <a:xfrm>
            <a:off x="4288536" y="-1"/>
            <a:ext cx="7903464" cy="6858001"/>
          </a:xfrm>
          <a:prstGeom prst="rect">
            <a:avLst/>
          </a:prstGeom>
        </p:spPr>
      </p:pic>
    </p:spTree>
    <p:extLst>
      <p:ext uri="{BB962C8B-B14F-4D97-AF65-F5344CB8AC3E}">
        <p14:creationId xmlns:p14="http://schemas.microsoft.com/office/powerpoint/2010/main" val="18578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Graphic 10">
            <a:extLst>
              <a:ext uri="{FF2B5EF4-FFF2-40B4-BE49-F238E27FC236}">
                <a16:creationId xmlns:a16="http://schemas.microsoft.com/office/drawing/2014/main" id="{18076D29-F5E3-41A9-B613-5FCC5B8BB7D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453" t="15439" r="13415" b="9429"/>
          <a:stretch/>
        </p:blipFill>
        <p:spPr>
          <a:xfrm>
            <a:off x="5334000" y="-1"/>
            <a:ext cx="6858000" cy="6858001"/>
          </a:xfrm>
          <a:prstGeom prst="rect">
            <a:avLst/>
          </a:prstGeom>
        </p:spPr>
      </p:pic>
    </p:spTree>
    <p:extLst>
      <p:ext uri="{BB962C8B-B14F-4D97-AF65-F5344CB8AC3E}">
        <p14:creationId xmlns:p14="http://schemas.microsoft.com/office/powerpoint/2010/main" val="399478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231604E-D720-4060-BE63-A8E98C769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82338" y="2745581"/>
            <a:ext cx="6892808" cy="3854043"/>
          </a:xfrm>
          <a:prstGeom prst="rect">
            <a:avLst/>
          </a:prstGeom>
        </p:spPr>
      </p:pic>
    </p:spTree>
    <p:extLst>
      <p:ext uri="{BB962C8B-B14F-4D97-AF65-F5344CB8AC3E}">
        <p14:creationId xmlns:p14="http://schemas.microsoft.com/office/powerpoint/2010/main" val="5591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07EAE2A6-F9BF-4160-8364-D19DBA7C30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37332" y="-295721"/>
            <a:ext cx="5190605" cy="6793984"/>
          </a:xfrm>
          <a:prstGeom prst="rect">
            <a:avLst/>
          </a:prstGeom>
        </p:spPr>
      </p:pic>
    </p:spTree>
    <p:extLst>
      <p:ext uri="{BB962C8B-B14F-4D97-AF65-F5344CB8AC3E}">
        <p14:creationId xmlns:p14="http://schemas.microsoft.com/office/powerpoint/2010/main" val="124152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52FB5D7F-8A59-4C1C-B726-31B5B8C51F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876727" y="928240"/>
            <a:ext cx="3750731" cy="5210594"/>
          </a:xfrm>
          <a:prstGeom prst="rect">
            <a:avLst/>
          </a:prstGeom>
        </p:spPr>
      </p:pic>
    </p:spTree>
    <p:extLst>
      <p:ext uri="{BB962C8B-B14F-4D97-AF65-F5344CB8AC3E}">
        <p14:creationId xmlns:p14="http://schemas.microsoft.com/office/powerpoint/2010/main" val="41151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E8E8E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5707E-9A07-4FCD-ABED-560A7F57F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86148" y="458597"/>
            <a:ext cx="9706104" cy="5940806"/>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83804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5">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29728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258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49"/>
          </a:xfrm>
        </p:spPr>
        <p:txBody>
          <a:bodyPr/>
          <a:lstStyle>
            <a:lvl1pPr marL="228600" indent="-228600">
              <a:buClr>
                <a:srgbClr val="D2D2D2"/>
              </a:buClr>
              <a:buFont typeface="Wingdings" panose="05000000000000000000" pitchFamily="2" charset="2"/>
              <a:buChar char="§"/>
              <a:defRPr/>
            </a:lvl1pPr>
            <a:lvl2pPr marL="457200" indent="-228600">
              <a:buClr>
                <a:srgbClr val="D2D2D2"/>
              </a:buClr>
              <a:buFont typeface="Wingdings" panose="05000000000000000000" pitchFamily="2" charset="2"/>
              <a:buChar char="§"/>
              <a:defRPr/>
            </a:lvl2pPr>
            <a:lvl3pPr marL="657225" indent="-200025">
              <a:buClr>
                <a:srgbClr val="D2D2D2"/>
              </a:buClr>
              <a:buFont typeface="Wingdings" panose="05000000000000000000" pitchFamily="2" charset="2"/>
              <a:buChar char="§"/>
              <a:defRPr/>
            </a:lvl3pPr>
            <a:lvl4pPr marL="842963" indent="-180975">
              <a:buClr>
                <a:srgbClr val="D2D2D2"/>
              </a:buClr>
              <a:buFont typeface="Wingdings" panose="05000000000000000000" pitchFamily="2" charset="2"/>
              <a:buChar char="§"/>
              <a:defRPr/>
            </a:lvl4pPr>
            <a:lvl5pPr marL="1023938" indent="-168275">
              <a:buClr>
                <a:srgbClr val="D2D2D2"/>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351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0729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pic>
        <p:nvPicPr>
          <p:cNvPr id="8" name="Picture 7">
            <a:extLst>
              <a:ext uri="{FF2B5EF4-FFF2-40B4-BE49-F238E27FC236}">
                <a16:creationId xmlns:a16="http://schemas.microsoft.com/office/drawing/2014/main" id="{10392E62-8F53-469B-9E62-48DCF11FDCAB}"/>
              </a:ext>
            </a:extLst>
          </p:cNvPr>
          <p:cNvPicPr>
            <a:picLocks noChangeAspect="1"/>
          </p:cNvPicPr>
          <p:nvPr userDrawn="1"/>
        </p:nvPicPr>
        <p:blipFill rotWithShape="1">
          <a:blip r:embed="rId5"/>
          <a:srcRect l="17567" r="24240"/>
          <a:stretch/>
        </p:blipFill>
        <p:spPr>
          <a:xfrm>
            <a:off x="6209608" y="-2"/>
            <a:ext cx="5982391" cy="6858000"/>
          </a:xfrm>
          <a:prstGeom prst="rect">
            <a:avLst/>
          </a:prstGeom>
        </p:spPr>
      </p:pic>
    </p:spTree>
    <p:extLst>
      <p:ext uri="{BB962C8B-B14F-4D97-AF65-F5344CB8AC3E}">
        <p14:creationId xmlns:p14="http://schemas.microsoft.com/office/powerpoint/2010/main" val="994681719"/>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998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1232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Graphic 7">
            <a:extLst>
              <a:ext uri="{FF2B5EF4-FFF2-40B4-BE49-F238E27FC236}">
                <a16:creationId xmlns:a16="http://schemas.microsoft.com/office/drawing/2014/main" id="{D7FC981D-09BE-4951-8C8A-8D55B9BB0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46450">
            <a:off x="6827519" y="848356"/>
            <a:ext cx="7315200" cy="6257925"/>
          </a:xfrm>
          <a:prstGeom prst="rect">
            <a:avLst/>
          </a:prstGeom>
        </p:spPr>
      </p:pic>
    </p:spTree>
    <p:extLst>
      <p:ext uri="{BB962C8B-B14F-4D97-AF65-F5344CB8AC3E}">
        <p14:creationId xmlns:p14="http://schemas.microsoft.com/office/powerpoint/2010/main" val="40301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79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noFill/>
                </a:ln>
                <a:solidFill>
                  <a:schemeClr val="accent1"/>
                </a:solid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accent5"/>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accent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0816405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solidFill>
                    <a:schemeClr val="bg1"/>
                  </a:solidFill>
                </a:ln>
                <a:no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bg1"/>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bg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80200758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060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73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3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081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image" Target="../media/image22.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theme" Target="../theme/theme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8"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theme" Target="../theme/theme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07512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6" r:id="rId23"/>
    <p:sldLayoutId id="2147483687" r:id="rId24"/>
    <p:sldLayoutId id="2147483688" r:id="rId25"/>
    <p:sldLayoutId id="2147483931" r:id="rId26"/>
    <p:sldLayoutId id="2147483933" r:id="rId27"/>
    <p:sldLayoutId id="2147483934" r:id="rId28"/>
    <p:sldLayoutId id="2147484028" r:id="rId29"/>
    <p:sldLayoutId id="2147484029" r:id="rId30"/>
    <p:sldLayoutId id="2147484030" r:id="rId3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539849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221948493"/>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5" r:id="rId29"/>
    <p:sldLayoutId id="2147483906"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962258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2" r:id="rId24"/>
    <p:sldLayoutId id="2147484027" r:id="rId25"/>
    <p:sldLayoutId id="2147484031"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85586369"/>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4781621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5" r:id="rId30"/>
    <p:sldLayoutId id="2147483996" r:id="rId31"/>
    <p:sldLayoutId id="2147483997" r:id="rId3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1230513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14.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34" Type="http://schemas.openxmlformats.org/officeDocument/2006/relationships/image" Target="../media/image92.tiff"/><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tiff"/><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28.xml"/><Relationship Id="rId6" Type="http://schemas.microsoft.com/office/2007/relationships/hdphoto" Target="../media/hdphoto2.wdp"/><Relationship Id="rId11" Type="http://schemas.openxmlformats.org/officeDocument/2006/relationships/image" Target="../media/image69.png"/><Relationship Id="rId24" Type="http://schemas.openxmlformats.org/officeDocument/2006/relationships/image" Target="../media/image82.svg"/><Relationship Id="rId32" Type="http://schemas.openxmlformats.org/officeDocument/2006/relationships/image" Target="../media/image90.tiff"/><Relationship Id="rId5"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tiff"/><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svg"/><Relationship Id="rId8"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05.xml"/><Relationship Id="rId4" Type="http://schemas.openxmlformats.org/officeDocument/2006/relationships/image" Target="../media/image5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9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learnkubernetes"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learn/paths/intro-to-kubernetes-on-azure/"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20.xml"/><Relationship Id="rId1" Type="http://schemas.openxmlformats.org/officeDocument/2006/relationships/tags" Target="../tags/tag2.xml"/><Relationship Id="rId4" Type="http://schemas.openxmlformats.org/officeDocument/2006/relationships/image" Target="../media/image61.sv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341601"/>
            <a:ext cx="4572000" cy="553998"/>
          </a:xfrm>
        </p:spPr>
        <p:txBody>
          <a:bodyPr/>
          <a:lstStyle/>
          <a:p>
            <a:r>
              <a:rPr lang="en-US" dirty="0"/>
              <a:t>Kubernetes Explained</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5511800" cy="738664"/>
          </a:xfrm>
        </p:spPr>
        <p:txBody>
          <a:bodyPr/>
          <a:lstStyle/>
          <a:p>
            <a:endParaRPr lang="en-US" sz="800" dirty="0"/>
          </a:p>
          <a:p>
            <a:r>
              <a:rPr lang="en-US" i="1" dirty="0"/>
              <a:t>Diego Casati, Cloud Solution Architect</a:t>
            </a:r>
          </a:p>
          <a:p>
            <a:r>
              <a:rPr lang="en-US" i="1" dirty="0"/>
              <a:t>Alice Gibbons, Cloud Native Global Black Belt</a:t>
            </a:r>
          </a:p>
        </p:txBody>
      </p:sp>
      <p:sp>
        <p:nvSpPr>
          <p:cNvPr id="2" name="TextBox 1">
            <a:extLst>
              <a:ext uri="{FF2B5EF4-FFF2-40B4-BE49-F238E27FC236}">
                <a16:creationId xmlns:a16="http://schemas.microsoft.com/office/drawing/2014/main" id="{F7332729-4787-F34B-A119-A7251DD12151}"/>
              </a:ext>
            </a:extLst>
          </p:cNvPr>
          <p:cNvSpPr txBox="1"/>
          <p:nvPr/>
        </p:nvSpPr>
        <p:spPr>
          <a:xfrm>
            <a:off x="584200" y="3275111"/>
            <a:ext cx="1056379" cy="307777"/>
          </a:xfrm>
          <a:prstGeom prst="rect">
            <a:avLst/>
          </a:prstGeom>
          <a:noFill/>
        </p:spPr>
        <p:txBody>
          <a:bodyPr wrap="none" lIns="0" tIns="0" rIns="0" bIns="0" rtlCol="0">
            <a:spAutoFit/>
          </a:bodyPr>
          <a:lstStyle/>
          <a:p>
            <a:r>
              <a:rPr lang="en-US" sz="2000" dirty="0"/>
              <a:t>Session 2</a:t>
            </a:r>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a:noFill/>
        </p:spPr>
        <p:txBody>
          <a:bodyPr wrap="square" anchor="t">
            <a:normAutofit/>
          </a:bodyPr>
          <a:lstStyle/>
          <a:p>
            <a:r>
              <a:rPr lang="en-US" dirty="0"/>
              <a:t>Azure Kubernetes Service</a:t>
            </a:r>
          </a:p>
        </p:txBody>
      </p:sp>
      <p:sp>
        <p:nvSpPr>
          <p:cNvPr id="2" name="Text Placeholder 1">
            <a:extLst>
              <a:ext uri="{FF2B5EF4-FFF2-40B4-BE49-F238E27FC236}">
                <a16:creationId xmlns:a16="http://schemas.microsoft.com/office/drawing/2014/main" id="{9BE53E35-EF1F-465E-A219-80BE5CB8ADCD}"/>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41463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4769E5-93BE-47C9-9714-AD8F33217674}"/>
              </a:ext>
            </a:extLst>
          </p:cNvPr>
          <p:cNvSpPr txBox="1">
            <a:spLocks/>
          </p:cNvSpPr>
          <p:nvPr/>
        </p:nvSpPr>
        <p:spPr>
          <a:xfrm>
            <a:off x="588262" y="217501"/>
            <a:ext cx="1137065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AKS: Simplify the deployment, management, </a:t>
            </a:r>
            <a:b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b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and operations of Kubernetes</a:t>
            </a:r>
          </a:p>
        </p:txBody>
      </p:sp>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516439" y="4430246"/>
            <a:ext cx="2743200" cy="1450518"/>
            <a:chOff x="8592838" y="4430246"/>
            <a:chExt cx="274320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592838" y="50986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Work how you want with open-source tools &amp;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05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761437" y="415023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60246" y="3519348"/>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6"/>
            <a:ext cx="1422406" cy="1086215"/>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VSTS</a:t>
              </a:r>
              <a:br>
                <a:rPr lang="en-US" sz="1176" b="1" dirty="0">
                  <a:latin typeface="Segoe UI Semibold" charset="0"/>
                  <a:ea typeface="Segoe UI Semibold" charset="0"/>
                  <a:cs typeface="Segoe UI Semibold" charset="0"/>
                </a:rPr>
              </a:br>
              <a:endParaRPr lang="en-US" sz="1176" b="1" dirty="0">
                <a:latin typeface="Segoe UI Semibold" charset="0"/>
                <a:ea typeface="Segoe UI Semibold" charset="0"/>
                <a:cs typeface="Segoe UI Semibold" charset="0"/>
              </a:endParaRP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60380D-8AE8-4369-8E73-76202414D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01" y="334345"/>
            <a:ext cx="8049598" cy="643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487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AKS – Start here</a:t>
            </a:r>
          </a:p>
        </p:txBody>
      </p:sp>
      <p:sp>
        <p:nvSpPr>
          <p:cNvPr id="3" name="Text Placeholder 2"/>
          <p:cNvSpPr>
            <a:spLocks noGrp="1"/>
          </p:cNvSpPr>
          <p:nvPr>
            <p:ph type="body" sz="quarter" idx="10"/>
          </p:nvPr>
        </p:nvSpPr>
        <p:spPr>
          <a:xfrm>
            <a:off x="269287" y="2150609"/>
            <a:ext cx="11653425" cy="2556782"/>
          </a:xfrm>
        </p:spPr>
        <p:txBody>
          <a:bodyPr/>
          <a:lstStyle/>
          <a:p>
            <a:pPr defTabSz="896214">
              <a:lnSpc>
                <a:spcPct val="100000"/>
              </a:lnSpc>
              <a:buSzTx/>
              <a:defRPr/>
            </a:pPr>
            <a:r>
              <a:rPr lang="en-US" sz="1961" dirty="0">
                <a:latin typeface="Consolas" charset="0"/>
                <a:ea typeface="Consolas" charset="0"/>
                <a:cs typeface="Consolas" charset="0"/>
              </a:rPr>
              <a:t>How do I create a cluster on Azure ?</a:t>
            </a:r>
          </a:p>
          <a:p>
            <a:pPr defTabSz="896214">
              <a:lnSpc>
                <a:spcPct val="100000"/>
              </a:lnSpc>
              <a:buSzTx/>
              <a:defRPr/>
            </a:pP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create</a:t>
            </a:r>
            <a:r>
              <a:rPr lang="en-US" sz="1961" dirty="0">
                <a:latin typeface="Consolas" charset="0"/>
                <a:ea typeface="Consolas" charset="0"/>
                <a:cs typeface="Consolas" charset="0"/>
              </a:rPr>
              <a:t> -g </a:t>
            </a:r>
            <a:r>
              <a:rPr lang="en-US" sz="1961" dirty="0" err="1">
                <a:latin typeface="Consolas" charset="0"/>
                <a:ea typeface="Consolas" charset="0"/>
                <a:cs typeface="Consolas" charset="0"/>
              </a:rPr>
              <a:t>myResourceGroup</a:t>
            </a:r>
            <a:r>
              <a:rPr lang="en-US" sz="1961" dirty="0">
                <a:latin typeface="Consolas" charset="0"/>
                <a:ea typeface="Consolas" charset="0"/>
                <a:cs typeface="Consolas" charset="0"/>
              </a:rPr>
              <a:t> -n </a:t>
            </a:r>
            <a:r>
              <a:rPr lang="en-US" sz="1961" dirty="0" err="1">
                <a:latin typeface="Consolas" charset="0"/>
                <a:ea typeface="Consolas" charset="0"/>
                <a:cs typeface="Consolas" charset="0"/>
              </a:rPr>
              <a:t>myCluster</a:t>
            </a:r>
            <a:r>
              <a:rPr lang="en-US" sz="1961" dirty="0">
                <a:latin typeface="Consolas" charset="0"/>
                <a:ea typeface="Consolas" charset="0"/>
                <a:cs typeface="Consolas" charset="0"/>
              </a:rPr>
              <a:t> --generate-</a:t>
            </a:r>
            <a:r>
              <a:rPr lang="en-US" sz="1961" dirty="0" err="1">
                <a:latin typeface="Consolas" charset="0"/>
                <a:ea typeface="Consolas" charset="0"/>
                <a:cs typeface="Consolas" charset="0"/>
              </a:rPr>
              <a:t>ssh</a:t>
            </a:r>
            <a:r>
              <a:rPr lang="en-US" sz="1961" dirty="0">
                <a:latin typeface="Consolas" charset="0"/>
                <a:ea typeface="Consolas" charset="0"/>
                <a:cs typeface="Consolas" charset="0"/>
              </a:rPr>
              <a:t>-keys</a:t>
            </a:r>
          </a:p>
          <a:p>
            <a:pPr defTabSz="896214">
              <a:lnSpc>
                <a:spcPct val="100000"/>
              </a:lnSpc>
              <a:buSzTx/>
              <a:defRPr/>
            </a:pPr>
            <a:endParaRPr lang="en-US" sz="1961" dirty="0">
              <a:latin typeface="Consolas" charset="0"/>
              <a:ea typeface="Consolas" charset="0"/>
              <a:cs typeface="Consolas" charset="0"/>
            </a:endParaRPr>
          </a:p>
          <a:p>
            <a:pPr defTabSz="896214">
              <a:lnSpc>
                <a:spcPct val="100000"/>
              </a:lnSpc>
              <a:buSzTx/>
              <a:defRPr/>
            </a:pPr>
            <a:r>
              <a:rPr lang="en-US" sz="1961" dirty="0">
                <a:latin typeface="Consolas" charset="0"/>
              </a:rPr>
              <a:t>How do I install the </a:t>
            </a:r>
            <a:r>
              <a:rPr lang="en-US" sz="1961" dirty="0" err="1">
                <a:latin typeface="Consolas" charset="0"/>
              </a:rPr>
              <a:t>kubectl</a:t>
            </a:r>
            <a:r>
              <a:rPr lang="en-US" sz="1961" dirty="0">
                <a:latin typeface="Consolas" charset="0"/>
              </a:rPr>
              <a:t> ?</a:t>
            </a:r>
          </a:p>
          <a:p>
            <a:pPr defTabSz="896214">
              <a:lnSpc>
                <a:spcPct val="100000"/>
              </a:lnSpc>
              <a:buSzTx/>
            </a:pP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install-cli</a:t>
            </a:r>
          </a:p>
          <a:p>
            <a:pPr defTabSz="896214">
              <a:lnSpc>
                <a:spcPct val="100000"/>
              </a:lnSpc>
              <a:buSzTx/>
            </a:pPr>
            <a:endParaRPr lang="en-US" sz="1567" dirty="0">
              <a:latin typeface="Consolas" charset="0"/>
              <a:ea typeface="Consolas" charset="0"/>
              <a:cs typeface="Consolas" charset="0"/>
            </a:endParaRPr>
          </a:p>
          <a:p>
            <a:pPr defTabSz="896214">
              <a:lnSpc>
                <a:spcPct val="100000"/>
              </a:lnSpc>
              <a:buSzTx/>
              <a:defRPr/>
            </a:pPr>
            <a:r>
              <a:rPr lang="en-US" sz="1961" dirty="0">
                <a:latin typeface="Consolas" charset="0"/>
              </a:rPr>
              <a:t>How do I access my cluster?</a:t>
            </a:r>
          </a:p>
          <a:p>
            <a:r>
              <a:rPr lang="en-US" sz="1961" dirty="0">
                <a:latin typeface="Consolas" charset="0"/>
                <a:ea typeface="Consolas" charset="0"/>
                <a:cs typeface="Consolas" charset="0"/>
              </a:rPr>
              <a:t>$ </a:t>
            </a: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get-credentials </a:t>
            </a:r>
            <a:r>
              <a:rPr lang="en-US" sz="1961" dirty="0">
                <a:latin typeface="Consolas" charset="0"/>
                <a:ea typeface="Consolas" charset="0"/>
                <a:cs typeface="Consolas" charset="0"/>
              </a:rPr>
              <a:t>-g </a:t>
            </a:r>
            <a:r>
              <a:rPr lang="en-US" sz="1961" dirty="0" err="1">
                <a:latin typeface="Consolas" charset="0"/>
                <a:ea typeface="Consolas" charset="0"/>
                <a:cs typeface="Consolas" charset="0"/>
              </a:rPr>
              <a:t>myResourceGroup</a:t>
            </a:r>
            <a:r>
              <a:rPr lang="en-US" sz="1961" dirty="0">
                <a:latin typeface="Consolas" charset="0"/>
                <a:ea typeface="Consolas" charset="0"/>
                <a:cs typeface="Consolas" charset="0"/>
              </a:rPr>
              <a:t> -n </a:t>
            </a:r>
            <a:r>
              <a:rPr lang="en-US" sz="1961" dirty="0" err="1">
                <a:latin typeface="Consolas" charset="0"/>
                <a:ea typeface="Consolas" charset="0"/>
                <a:cs typeface="Consolas" charset="0"/>
              </a:rPr>
              <a:t>myCluster</a:t>
            </a:r>
            <a:r>
              <a:rPr lang="en-US" sz="1961" dirty="0">
                <a:latin typeface="Consolas" charset="0"/>
                <a:ea typeface="Consolas" charset="0"/>
                <a:cs typeface="Consolas" charset="0"/>
              </a:rPr>
              <a:t> </a:t>
            </a:r>
          </a:p>
          <a:p>
            <a:endParaRPr lang="en-US" sz="1961" dirty="0">
              <a:latin typeface="Consolas" charset="0"/>
              <a:ea typeface="Consolas" charset="0"/>
              <a:cs typeface="Consolas" charset="0"/>
            </a:endParaRPr>
          </a:p>
          <a:p>
            <a:pPr defTabSz="896214">
              <a:lnSpc>
                <a:spcPct val="100000"/>
              </a:lnSpc>
              <a:buSzTx/>
            </a:pPr>
            <a:endParaRPr lang="en-US" sz="1961" dirty="0">
              <a:latin typeface="Consolas" charset="0"/>
              <a:ea typeface="Consolas" charset="0"/>
              <a:cs typeface="Consolas" charset="0"/>
            </a:endParaRPr>
          </a:p>
        </p:txBody>
      </p:sp>
    </p:spTree>
    <p:extLst>
      <p:ext uri="{BB962C8B-B14F-4D97-AF65-F5344CB8AC3E}">
        <p14:creationId xmlns:p14="http://schemas.microsoft.com/office/powerpoint/2010/main" val="251409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Create a new AKS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1</a:t>
            </a:r>
          </a:p>
        </p:txBody>
      </p:sp>
    </p:spTree>
    <p:extLst>
      <p:ext uri="{BB962C8B-B14F-4D97-AF65-F5344CB8AC3E}">
        <p14:creationId xmlns:p14="http://schemas.microsoft.com/office/powerpoint/2010/main" val="217474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Pods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54323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BD3E94-ED90-41B6-8248-8323FF5A98F6}"/>
              </a:ext>
            </a:extLst>
          </p:cNvPr>
          <p:cNvGrpSpPr/>
          <p:nvPr/>
        </p:nvGrpSpPr>
        <p:grpSpPr>
          <a:xfrm>
            <a:off x="7546458" y="1357801"/>
            <a:ext cx="2349601" cy="4641252"/>
            <a:chOff x="7565432" y="2034237"/>
            <a:chExt cx="1839770" cy="3634165"/>
          </a:xfrm>
        </p:grpSpPr>
        <p:sp>
          <p:nvSpPr>
            <p:cNvPr id="32" name="Rectangle: Rounded Corners 31">
              <a:extLst>
                <a:ext uri="{FF2B5EF4-FFF2-40B4-BE49-F238E27FC236}">
                  <a16:creationId xmlns:a16="http://schemas.microsoft.com/office/drawing/2014/main" id="{D1E6783F-AEC4-4A39-9B15-8582A77C945C}"/>
                </a:ext>
              </a:extLst>
            </p:cNvPr>
            <p:cNvSpPr/>
            <p:nvPr/>
          </p:nvSpPr>
          <p:spPr bwMode="auto">
            <a:xfrm>
              <a:off x="7565433" y="2034237"/>
              <a:ext cx="822843" cy="822843"/>
            </a:xfrm>
            <a:prstGeom prst="roundRect">
              <a:avLst>
                <a:gd name="adj" fmla="val 3125"/>
              </a:avLst>
            </a:prstGeom>
            <a:solidFill>
              <a:schemeClr val="accent1">
                <a:lumMod val="60000"/>
                <a:lumOff val="4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chemeClr val="bg1"/>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62BB8BA5-B0A1-4B46-88F3-5E94D2655B44}"/>
                </a:ext>
              </a:extLst>
            </p:cNvPr>
            <p:cNvSpPr txBox="1">
              <a:spLocks/>
            </p:cNvSpPr>
            <p:nvPr/>
          </p:nvSpPr>
          <p:spPr>
            <a:xfrm>
              <a:off x="7565432"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pod</a:t>
              </a:r>
            </a:p>
          </p:txBody>
        </p:sp>
        <p:sp>
          <p:nvSpPr>
            <p:cNvPr id="34" name="Rectangle: Rounded Corners 33">
              <a:extLst>
                <a:ext uri="{FF2B5EF4-FFF2-40B4-BE49-F238E27FC236}">
                  <a16:creationId xmlns:a16="http://schemas.microsoft.com/office/drawing/2014/main" id="{D42443FE-E8F5-4870-B2A1-FDBA0CFB8CD3}"/>
                </a:ext>
              </a:extLst>
            </p:cNvPr>
            <p:cNvSpPr/>
            <p:nvPr/>
          </p:nvSpPr>
          <p:spPr bwMode="auto">
            <a:xfrm>
              <a:off x="8572074"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5" name="Title 1">
              <a:extLst>
                <a:ext uri="{FF2B5EF4-FFF2-40B4-BE49-F238E27FC236}">
                  <a16:creationId xmlns:a16="http://schemas.microsoft.com/office/drawing/2014/main" id="{BE1F32BC-9F25-4F2E-BD0D-02EAC279A247}"/>
                </a:ext>
              </a:extLst>
            </p:cNvPr>
            <p:cNvSpPr txBox="1">
              <a:spLocks/>
            </p:cNvSpPr>
            <p:nvPr/>
          </p:nvSpPr>
          <p:spPr>
            <a:xfrm>
              <a:off x="8572074"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deployment</a:t>
              </a:r>
            </a:p>
          </p:txBody>
        </p:sp>
        <p:sp>
          <p:nvSpPr>
            <p:cNvPr id="36" name="Rectangle: Rounded Corners 35">
              <a:extLst>
                <a:ext uri="{FF2B5EF4-FFF2-40B4-BE49-F238E27FC236}">
                  <a16:creationId xmlns:a16="http://schemas.microsoft.com/office/drawing/2014/main" id="{48A84481-3359-4932-8365-2C6F15EF9E7A}"/>
                </a:ext>
              </a:extLst>
            </p:cNvPr>
            <p:cNvSpPr/>
            <p:nvPr/>
          </p:nvSpPr>
          <p:spPr bwMode="auto">
            <a:xfrm>
              <a:off x="7565432"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40D5C83D-3781-4A58-9D12-1F62F4967581}"/>
                </a:ext>
              </a:extLst>
            </p:cNvPr>
            <p:cNvSpPr txBox="1">
              <a:spLocks/>
            </p:cNvSpPr>
            <p:nvPr/>
          </p:nvSpPr>
          <p:spPr>
            <a:xfrm>
              <a:off x="7565432" y="3290403"/>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service</a:t>
              </a:r>
            </a:p>
          </p:txBody>
        </p:sp>
        <p:sp>
          <p:nvSpPr>
            <p:cNvPr id="38" name="Rectangle: Rounded Corners 37">
              <a:extLst>
                <a:ext uri="{FF2B5EF4-FFF2-40B4-BE49-F238E27FC236}">
                  <a16:creationId xmlns:a16="http://schemas.microsoft.com/office/drawing/2014/main" id="{669FA7BE-A68E-4743-A172-C49507F2A5D8}"/>
                </a:ext>
              </a:extLst>
            </p:cNvPr>
            <p:cNvSpPr/>
            <p:nvPr/>
          </p:nvSpPr>
          <p:spPr bwMode="auto">
            <a:xfrm>
              <a:off x="8572074"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9EB4E7BD-FE4C-4678-A32F-C026FA9BD228}"/>
                </a:ext>
              </a:extLst>
            </p:cNvPr>
            <p:cNvSpPr txBox="1">
              <a:spLocks/>
            </p:cNvSpPr>
            <p:nvPr/>
          </p:nvSpPr>
          <p:spPr>
            <a:xfrm>
              <a:off x="8572074" y="3332456"/>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Replica set</a:t>
              </a:r>
            </a:p>
          </p:txBody>
        </p:sp>
        <p:sp>
          <p:nvSpPr>
            <p:cNvPr id="40" name="Rectangle: Rounded Corners 39">
              <a:extLst>
                <a:ext uri="{FF2B5EF4-FFF2-40B4-BE49-F238E27FC236}">
                  <a16:creationId xmlns:a16="http://schemas.microsoft.com/office/drawing/2014/main" id="{CAFD89D0-497D-4AE0-87AB-4C409BCD637E}"/>
                </a:ext>
              </a:extLst>
            </p:cNvPr>
            <p:cNvSpPr/>
            <p:nvPr/>
          </p:nvSpPr>
          <p:spPr bwMode="auto">
            <a:xfrm>
              <a:off x="7575717"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1" name="Title 1">
              <a:extLst>
                <a:ext uri="{FF2B5EF4-FFF2-40B4-BE49-F238E27FC236}">
                  <a16:creationId xmlns:a16="http://schemas.microsoft.com/office/drawing/2014/main" id="{71982431-3DD4-462A-9282-FBCB55644972}"/>
                </a:ext>
              </a:extLst>
            </p:cNvPr>
            <p:cNvSpPr txBox="1">
              <a:spLocks/>
            </p:cNvSpPr>
            <p:nvPr/>
          </p:nvSpPr>
          <p:spPr>
            <a:xfrm>
              <a:off x="7575717" y="425316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ingress</a:t>
              </a:r>
            </a:p>
          </p:txBody>
        </p:sp>
        <p:sp>
          <p:nvSpPr>
            <p:cNvPr id="42" name="Rectangle: Rounded Corners 41">
              <a:extLst>
                <a:ext uri="{FF2B5EF4-FFF2-40B4-BE49-F238E27FC236}">
                  <a16:creationId xmlns:a16="http://schemas.microsoft.com/office/drawing/2014/main" id="{BBA0E264-4680-4566-A3E7-BA432B52743F}"/>
                </a:ext>
              </a:extLst>
            </p:cNvPr>
            <p:cNvSpPr/>
            <p:nvPr/>
          </p:nvSpPr>
          <p:spPr bwMode="auto">
            <a:xfrm>
              <a:off x="8582359"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3" name="Title 1">
              <a:extLst>
                <a:ext uri="{FF2B5EF4-FFF2-40B4-BE49-F238E27FC236}">
                  <a16:creationId xmlns:a16="http://schemas.microsoft.com/office/drawing/2014/main" id="{55DC3CA1-1CCD-4784-9F5F-958E5E0592E7}"/>
                </a:ext>
              </a:extLst>
            </p:cNvPr>
            <p:cNvSpPr txBox="1">
              <a:spLocks/>
            </p:cNvSpPr>
            <p:nvPr/>
          </p:nvSpPr>
          <p:spPr>
            <a:xfrm>
              <a:off x="8582359" y="4295213"/>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Daemon set </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job</a:t>
              </a:r>
            </a:p>
          </p:txBody>
        </p:sp>
        <p:sp>
          <p:nvSpPr>
            <p:cNvPr id="44" name="Rectangle: Rounded Corners 43">
              <a:extLst>
                <a:ext uri="{FF2B5EF4-FFF2-40B4-BE49-F238E27FC236}">
                  <a16:creationId xmlns:a16="http://schemas.microsoft.com/office/drawing/2014/main" id="{5348596E-C50B-4D8D-B4E8-2C32C01067F9}"/>
                </a:ext>
              </a:extLst>
            </p:cNvPr>
            <p:cNvSpPr/>
            <p:nvPr/>
          </p:nvSpPr>
          <p:spPr bwMode="auto">
            <a:xfrm>
              <a:off x="7575717"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A987750F-8032-4514-B6B4-DBBB890CA9DA}"/>
                </a:ext>
              </a:extLst>
            </p:cNvPr>
            <p:cNvSpPr txBox="1">
              <a:spLocks/>
            </p:cNvSpPr>
            <p:nvPr/>
          </p:nvSpPr>
          <p:spPr>
            <a:xfrm>
              <a:off x="7575717" y="518716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namespace</a:t>
              </a:r>
            </a:p>
          </p:txBody>
        </p:sp>
        <p:sp>
          <p:nvSpPr>
            <p:cNvPr id="46" name="Rectangle: Rounded Corners 45">
              <a:extLst>
                <a:ext uri="{FF2B5EF4-FFF2-40B4-BE49-F238E27FC236}">
                  <a16:creationId xmlns:a16="http://schemas.microsoft.com/office/drawing/2014/main" id="{06043E78-114D-4F83-9E3F-9C3F89B346A4}"/>
                </a:ext>
              </a:extLst>
            </p:cNvPr>
            <p:cNvSpPr/>
            <p:nvPr/>
          </p:nvSpPr>
          <p:spPr bwMode="auto">
            <a:xfrm>
              <a:off x="8582359"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5627FB94-7B4C-49E2-AC59-D63C48C99275}"/>
                </a:ext>
              </a:extLst>
            </p:cNvPr>
            <p:cNvSpPr txBox="1">
              <a:spLocks/>
            </p:cNvSpPr>
            <p:nvPr/>
          </p:nvSpPr>
          <p:spPr>
            <a:xfrm>
              <a:off x="8582359" y="5229217"/>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Secret</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Config-map</a:t>
              </a:r>
            </a:p>
          </p:txBody>
        </p:sp>
      </p:grpSp>
      <p:sp>
        <p:nvSpPr>
          <p:cNvPr id="48" name="Title 1">
            <a:extLst>
              <a:ext uri="{FF2B5EF4-FFF2-40B4-BE49-F238E27FC236}">
                <a16:creationId xmlns:a16="http://schemas.microsoft.com/office/drawing/2014/main" id="{2A866D5A-B014-46FE-90D7-A551BD8CB15B}"/>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0" normalizeH="0" baseline="0" noProof="0" dirty="0">
                <a:ln w="3175">
                  <a:noFill/>
                </a:ln>
                <a:solidFill>
                  <a:srgbClr val="505050"/>
                </a:solidFill>
                <a:effectLst/>
                <a:uLnTx/>
                <a:uFillTx/>
                <a:latin typeface="Segoe UI Light"/>
                <a:ea typeface="+mn-ea"/>
              </a:rPr>
              <a:t>Kubernetes Resources</a:t>
            </a:r>
          </a:p>
        </p:txBody>
      </p:sp>
    </p:spTree>
    <p:extLst>
      <p:ext uri="{BB962C8B-B14F-4D97-AF65-F5344CB8AC3E}">
        <p14:creationId xmlns:p14="http://schemas.microsoft.com/office/powerpoint/2010/main" val="11352104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2B8-A043-453D-A773-CDF3751DAB58}"/>
              </a:ext>
            </a:extLst>
          </p:cNvPr>
          <p:cNvSpPr>
            <a:spLocks noGrp="1"/>
          </p:cNvSpPr>
          <p:nvPr>
            <p:ph type="title"/>
          </p:nvPr>
        </p:nvSpPr>
        <p:spPr>
          <a:xfrm>
            <a:off x="426424" y="440495"/>
            <a:ext cx="11336039" cy="739343"/>
          </a:xfrm>
          <a:prstGeom prst="rect">
            <a:avLst/>
          </a:prstGeom>
        </p:spPr>
        <p:txBody>
          <a:bodyPr wrap="square" anchor="t">
            <a:normAutofit/>
          </a:bodyPr>
          <a:lstStyle/>
          <a:p>
            <a:r>
              <a:rPr lang="en-US" dirty="0"/>
              <a:t>Who we are</a:t>
            </a:r>
            <a:endParaRPr lang="en-CA" dirty="0"/>
          </a:p>
        </p:txBody>
      </p:sp>
      <p:pic>
        <p:nvPicPr>
          <p:cNvPr id="1026" name="Picture 2">
            <a:extLst>
              <a:ext uri="{FF2B5EF4-FFF2-40B4-BE49-F238E27FC236}">
                <a16:creationId xmlns:a16="http://schemas.microsoft.com/office/drawing/2014/main" id="{14BE88DA-0582-3D44-82E8-B22AC5D8D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1512025"/>
            <a:ext cx="2343150" cy="2847682"/>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DF415D-CEA1-BF47-AB52-1BE32F13A8D5}"/>
              </a:ext>
            </a:extLst>
          </p:cNvPr>
          <p:cNvSpPr txBox="1"/>
          <p:nvPr/>
        </p:nvSpPr>
        <p:spPr>
          <a:xfrm>
            <a:off x="84086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Alice Gibbons</a:t>
            </a:r>
          </a:p>
          <a:p>
            <a:pPr algn="ctr">
              <a:spcAft>
                <a:spcPts val="600"/>
              </a:spcAft>
            </a:pPr>
            <a:r>
              <a:rPr lang="en-US" dirty="0">
                <a:gradFill>
                  <a:gsLst>
                    <a:gs pos="2917">
                      <a:schemeClr val="tx1"/>
                    </a:gs>
                    <a:gs pos="30000">
                      <a:schemeClr val="tx1"/>
                    </a:gs>
                  </a:gsLst>
                  <a:lin ang="5400000" scaled="0"/>
                </a:gradFill>
              </a:rPr>
              <a:t>Technical Specialist</a:t>
            </a:r>
          </a:p>
          <a:p>
            <a:pPr algn="ctr">
              <a:spcAft>
                <a:spcPts val="600"/>
              </a:spcAft>
            </a:pPr>
            <a:r>
              <a:rPr lang="en-US" dirty="0">
                <a:gradFill>
                  <a:gsLst>
                    <a:gs pos="2917">
                      <a:schemeClr val="tx1"/>
                    </a:gs>
                    <a:gs pos="30000">
                      <a:schemeClr val="tx1"/>
                    </a:gs>
                  </a:gsLst>
                  <a:lin ang="5400000" scaled="0"/>
                </a:gradFill>
              </a:rPr>
              <a:t>Cloud Native Global Black Belt Team</a:t>
            </a:r>
          </a:p>
          <a:p>
            <a:pPr algn="ctr">
              <a:spcAft>
                <a:spcPts val="600"/>
              </a:spcAft>
            </a:pPr>
            <a:r>
              <a:rPr lang="en-US" dirty="0">
                <a:gradFill>
                  <a:gsLst>
                    <a:gs pos="2917">
                      <a:schemeClr val="tx1"/>
                    </a:gs>
                    <a:gs pos="30000">
                      <a:schemeClr val="tx1"/>
                    </a:gs>
                  </a:gsLst>
                  <a:lin ang="5400000" scaled="0"/>
                </a:gradFill>
              </a:rPr>
              <a:t>Calgary, Alberta</a:t>
            </a:r>
          </a:p>
        </p:txBody>
      </p:sp>
      <p:sp>
        <p:nvSpPr>
          <p:cNvPr id="5" name="TextBox 4">
            <a:extLst>
              <a:ext uri="{FF2B5EF4-FFF2-40B4-BE49-F238E27FC236}">
                <a16:creationId xmlns:a16="http://schemas.microsoft.com/office/drawing/2014/main" id="{BF86D5C5-9297-C143-86A2-24445FB2F4D3}"/>
              </a:ext>
            </a:extLst>
          </p:cNvPr>
          <p:cNvSpPr txBox="1"/>
          <p:nvPr/>
        </p:nvSpPr>
        <p:spPr>
          <a:xfrm>
            <a:off x="657561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Diego </a:t>
            </a:r>
            <a:r>
              <a:rPr lang="en-US" dirty="0" err="1">
                <a:gradFill>
                  <a:gsLst>
                    <a:gs pos="2917">
                      <a:schemeClr val="tx1"/>
                    </a:gs>
                    <a:gs pos="30000">
                      <a:schemeClr val="tx1"/>
                    </a:gs>
                  </a:gsLst>
                  <a:lin ang="5400000" scaled="0"/>
                </a:gradFill>
              </a:rPr>
              <a:t>Protta</a:t>
            </a:r>
            <a:r>
              <a:rPr lang="en-US" dirty="0">
                <a:gradFill>
                  <a:gsLst>
                    <a:gs pos="2917">
                      <a:schemeClr val="tx1"/>
                    </a:gs>
                    <a:gs pos="30000">
                      <a:schemeClr val="tx1"/>
                    </a:gs>
                  </a:gsLst>
                  <a:lin ang="5400000" scaled="0"/>
                </a:gradFill>
              </a:rPr>
              <a:t> </a:t>
            </a:r>
            <a:r>
              <a:rPr lang="en-US" dirty="0" err="1">
                <a:gradFill>
                  <a:gsLst>
                    <a:gs pos="2917">
                      <a:schemeClr val="tx1"/>
                    </a:gs>
                    <a:gs pos="30000">
                      <a:schemeClr val="tx1"/>
                    </a:gs>
                  </a:gsLst>
                  <a:lin ang="5400000" scaled="0"/>
                </a:gradFill>
              </a:rPr>
              <a:t>Casati</a:t>
            </a:r>
            <a:endParaRPr lang="en-US" dirty="0">
              <a:gradFill>
                <a:gsLst>
                  <a:gs pos="2917">
                    <a:schemeClr val="tx1"/>
                  </a:gs>
                  <a:gs pos="30000">
                    <a:schemeClr val="tx1"/>
                  </a:gs>
                </a:gsLst>
                <a:lin ang="5400000" scaled="0"/>
              </a:gradFill>
            </a:endParaRPr>
          </a:p>
          <a:p>
            <a:pPr algn="ctr">
              <a:spcAft>
                <a:spcPts val="600"/>
              </a:spcAft>
            </a:pPr>
            <a:r>
              <a:rPr lang="en-US" dirty="0">
                <a:gradFill>
                  <a:gsLst>
                    <a:gs pos="2917">
                      <a:schemeClr val="tx1"/>
                    </a:gs>
                    <a:gs pos="30000">
                      <a:schemeClr val="tx1"/>
                    </a:gs>
                  </a:gsLst>
                  <a:lin ang="5400000" scaled="0"/>
                </a:gradFill>
              </a:rPr>
              <a:t>Cloud Solution Architect</a:t>
            </a:r>
          </a:p>
          <a:p>
            <a:pPr algn="ctr">
              <a:spcAft>
                <a:spcPts val="600"/>
              </a:spcAft>
            </a:pPr>
            <a:r>
              <a:rPr lang="en-US" dirty="0">
                <a:gradFill>
                  <a:gsLst>
                    <a:gs pos="2917">
                      <a:schemeClr val="tx1"/>
                    </a:gs>
                    <a:gs pos="30000">
                      <a:schemeClr val="tx1"/>
                    </a:gs>
                  </a:gsLst>
                  <a:lin ang="5400000" scaled="0"/>
                </a:gradFill>
              </a:rPr>
              <a:t>One Commercial Partner Team</a:t>
            </a:r>
          </a:p>
          <a:p>
            <a:pPr algn="ctr">
              <a:spcAft>
                <a:spcPts val="600"/>
              </a:spcAft>
            </a:pPr>
            <a:r>
              <a:rPr lang="en-US" dirty="0">
                <a:gradFill>
                  <a:gsLst>
                    <a:gs pos="2917">
                      <a:schemeClr val="tx1"/>
                    </a:gs>
                    <a:gs pos="30000">
                      <a:schemeClr val="tx1"/>
                    </a:gs>
                  </a:gsLst>
                  <a:lin ang="5400000" scaled="0"/>
                </a:gradFill>
              </a:rPr>
              <a:t>Calgary, Alberta</a:t>
            </a:r>
          </a:p>
        </p:txBody>
      </p:sp>
      <p:pic>
        <p:nvPicPr>
          <p:cNvPr id="3" name="Picture 2">
            <a:extLst>
              <a:ext uri="{FF2B5EF4-FFF2-40B4-BE49-F238E27FC236}">
                <a16:creationId xmlns:a16="http://schemas.microsoft.com/office/drawing/2014/main" id="{C223CCC4-62AF-6940-8EE5-70CB0491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341" y="1512025"/>
            <a:ext cx="2227569" cy="2847682"/>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48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2E5F-6822-174F-898D-2AAB25EA589C}"/>
              </a:ext>
            </a:extLst>
          </p:cNvPr>
          <p:cNvSpPr>
            <a:spLocks noGrp="1"/>
          </p:cNvSpPr>
          <p:nvPr>
            <p:ph type="title"/>
          </p:nvPr>
        </p:nvSpPr>
        <p:spPr/>
        <p:txBody>
          <a:bodyPr/>
          <a:lstStyle/>
          <a:p>
            <a:r>
              <a:rPr lang="en-US" dirty="0"/>
              <a:t>Kubernetes Resources: Pods</a:t>
            </a:r>
          </a:p>
        </p:txBody>
      </p:sp>
      <p:sp>
        <p:nvSpPr>
          <p:cNvPr id="3" name="Footer Placeholder 2">
            <a:extLst>
              <a:ext uri="{FF2B5EF4-FFF2-40B4-BE49-F238E27FC236}">
                <a16:creationId xmlns:a16="http://schemas.microsoft.com/office/drawing/2014/main" id="{11B4C4B1-7B49-DA4B-8C2A-ACC6213E16AF}"/>
              </a:ext>
            </a:extLst>
          </p:cNvPr>
          <p:cNvSpPr>
            <a:spLocks noGrp="1"/>
          </p:cNvSpPr>
          <p:nvPr>
            <p:ph type="ftr" sz="quarter" idx="3"/>
          </p:nvPr>
        </p:nvSpPr>
        <p:spPr/>
        <p:txBody>
          <a:bodyPr/>
          <a:lstStyle/>
          <a:p>
            <a:pPr defTabSz="914367"/>
            <a:r>
              <a:rPr lang="en-US">
                <a:solidFill>
                  <a:srgbClr val="FFFFFF">
                    <a:lumMod val="65000"/>
                  </a:srgbClr>
                </a:solidFill>
                <a:latin typeface="Segoe UI"/>
              </a:rPr>
              <a:t>© Microsoft Corporation                                                                                  								                                Azure </a:t>
            </a:r>
          </a:p>
        </p:txBody>
      </p:sp>
      <p:sp>
        <p:nvSpPr>
          <p:cNvPr id="4" name="Rectangle: Rounded Corners 113">
            <a:extLst>
              <a:ext uri="{FF2B5EF4-FFF2-40B4-BE49-F238E27FC236}">
                <a16:creationId xmlns:a16="http://schemas.microsoft.com/office/drawing/2014/main" id="{116F6FC9-449A-8F4F-A135-34A7279D0738}"/>
              </a:ext>
            </a:extLst>
          </p:cNvPr>
          <p:cNvSpPr/>
          <p:nvPr/>
        </p:nvSpPr>
        <p:spPr bwMode="auto">
          <a:xfrm>
            <a:off x="961735" y="2002417"/>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dirty="0">
              <a:solidFill>
                <a:srgbClr val="505050"/>
              </a:solidFill>
              <a:latin typeface="Segoe UI"/>
              <a:cs typeface="Segoe UI" pitchFamily="34" charset="0"/>
            </a:endParaRPr>
          </a:p>
        </p:txBody>
      </p:sp>
      <p:sp>
        <p:nvSpPr>
          <p:cNvPr id="5" name="Title 1">
            <a:extLst>
              <a:ext uri="{FF2B5EF4-FFF2-40B4-BE49-F238E27FC236}">
                <a16:creationId xmlns:a16="http://schemas.microsoft.com/office/drawing/2014/main" id="{AD97E3C7-B7E0-C54D-9510-1CC87B511B93}"/>
              </a:ext>
            </a:extLst>
          </p:cNvPr>
          <p:cNvSpPr txBox="1">
            <a:spLocks/>
          </p:cNvSpPr>
          <p:nvPr/>
        </p:nvSpPr>
        <p:spPr>
          <a:xfrm>
            <a:off x="961735" y="180995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sp>
        <p:nvSpPr>
          <p:cNvPr id="10" name="Rectangle 9">
            <a:extLst>
              <a:ext uri="{FF2B5EF4-FFF2-40B4-BE49-F238E27FC236}">
                <a16:creationId xmlns:a16="http://schemas.microsoft.com/office/drawing/2014/main" id="{10EA5FE7-B950-8449-A5EC-0BA8192A0670}"/>
              </a:ext>
            </a:extLst>
          </p:cNvPr>
          <p:cNvSpPr/>
          <p:nvPr/>
        </p:nvSpPr>
        <p:spPr bwMode="auto">
          <a:xfrm>
            <a:off x="1812085" y="2296150"/>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F93967D-161E-FE4B-8DB9-02CBB5CE0EFF}"/>
              </a:ext>
            </a:extLst>
          </p:cNvPr>
          <p:cNvSpPr/>
          <p:nvPr/>
        </p:nvSpPr>
        <p:spPr bwMode="auto">
          <a:xfrm>
            <a:off x="1506904" y="2594251"/>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Rounded Corners 126">
            <a:extLst>
              <a:ext uri="{FF2B5EF4-FFF2-40B4-BE49-F238E27FC236}">
                <a16:creationId xmlns:a16="http://schemas.microsoft.com/office/drawing/2014/main" id="{CA78631E-E9EB-0A45-9141-17ED801571A8}"/>
              </a:ext>
            </a:extLst>
          </p:cNvPr>
          <p:cNvSpPr/>
          <p:nvPr/>
        </p:nvSpPr>
        <p:spPr bwMode="auto">
          <a:xfrm>
            <a:off x="1091666" y="2332539"/>
            <a:ext cx="2255879" cy="179044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 name="Title 1">
            <a:extLst>
              <a:ext uri="{FF2B5EF4-FFF2-40B4-BE49-F238E27FC236}">
                <a16:creationId xmlns:a16="http://schemas.microsoft.com/office/drawing/2014/main" id="{CF592C6F-0DC6-CB43-8050-3CDB43E3E0F8}"/>
              </a:ext>
            </a:extLst>
          </p:cNvPr>
          <p:cNvSpPr txBox="1">
            <a:spLocks/>
          </p:cNvSpPr>
          <p:nvPr/>
        </p:nvSpPr>
        <p:spPr>
          <a:xfrm>
            <a:off x="1091667" y="2170255"/>
            <a:ext cx="1189038"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Container Runtime</a:t>
            </a:r>
          </a:p>
        </p:txBody>
      </p:sp>
      <p:sp>
        <p:nvSpPr>
          <p:cNvPr id="19" name="Rectangle: Rounded Corners 128">
            <a:extLst>
              <a:ext uri="{FF2B5EF4-FFF2-40B4-BE49-F238E27FC236}">
                <a16:creationId xmlns:a16="http://schemas.microsoft.com/office/drawing/2014/main" id="{8698842C-14FC-984E-AAFD-36236A956788}"/>
              </a:ext>
            </a:extLst>
          </p:cNvPr>
          <p:cNvSpPr/>
          <p:nvPr/>
        </p:nvSpPr>
        <p:spPr bwMode="auto">
          <a:xfrm>
            <a:off x="1209384" y="2923449"/>
            <a:ext cx="949124" cy="91744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0" name="Rectangle: Rounded Corners 129">
            <a:extLst>
              <a:ext uri="{FF2B5EF4-FFF2-40B4-BE49-F238E27FC236}">
                <a16:creationId xmlns:a16="http://schemas.microsoft.com/office/drawing/2014/main" id="{C3BC744E-FD6F-FE4D-8A02-B67BD23640EE}"/>
              </a:ext>
            </a:extLst>
          </p:cNvPr>
          <p:cNvSpPr/>
          <p:nvPr/>
        </p:nvSpPr>
        <p:spPr bwMode="auto">
          <a:xfrm>
            <a:off x="2280705" y="2923449"/>
            <a:ext cx="949124" cy="91744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 name="Title 1">
            <a:extLst>
              <a:ext uri="{FF2B5EF4-FFF2-40B4-BE49-F238E27FC236}">
                <a16:creationId xmlns:a16="http://schemas.microsoft.com/office/drawing/2014/main" id="{7BE35AC7-6B45-CE4E-92F6-146576A961E2}"/>
              </a:ext>
            </a:extLst>
          </p:cNvPr>
          <p:cNvSpPr txBox="1">
            <a:spLocks/>
          </p:cNvSpPr>
          <p:nvPr/>
        </p:nvSpPr>
        <p:spPr>
          <a:xfrm>
            <a:off x="1209384" y="274169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Pod</a:t>
            </a:r>
          </a:p>
        </p:txBody>
      </p:sp>
      <p:sp>
        <p:nvSpPr>
          <p:cNvPr id="22" name="Title 1">
            <a:extLst>
              <a:ext uri="{FF2B5EF4-FFF2-40B4-BE49-F238E27FC236}">
                <a16:creationId xmlns:a16="http://schemas.microsoft.com/office/drawing/2014/main" id="{17F167C6-29C7-2449-80F2-7F5AEDE60C73}"/>
              </a:ext>
            </a:extLst>
          </p:cNvPr>
          <p:cNvSpPr txBox="1">
            <a:spLocks/>
          </p:cNvSpPr>
          <p:nvPr/>
        </p:nvSpPr>
        <p:spPr>
          <a:xfrm>
            <a:off x="2280705" y="274169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Pod</a:t>
            </a:r>
          </a:p>
        </p:txBody>
      </p:sp>
      <p:sp>
        <p:nvSpPr>
          <p:cNvPr id="23" name="Title 1">
            <a:extLst>
              <a:ext uri="{FF2B5EF4-FFF2-40B4-BE49-F238E27FC236}">
                <a16:creationId xmlns:a16="http://schemas.microsoft.com/office/drawing/2014/main" id="{100A9261-34AB-FC4B-977B-33BA84D91071}"/>
              </a:ext>
            </a:extLst>
          </p:cNvPr>
          <p:cNvSpPr txBox="1">
            <a:spLocks/>
          </p:cNvSpPr>
          <p:nvPr/>
        </p:nvSpPr>
        <p:spPr>
          <a:xfrm>
            <a:off x="1389115" y="3017194"/>
            <a:ext cx="589663"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Containers</a:t>
            </a:r>
          </a:p>
        </p:txBody>
      </p:sp>
      <p:sp>
        <p:nvSpPr>
          <p:cNvPr id="24" name="Title 1">
            <a:extLst>
              <a:ext uri="{FF2B5EF4-FFF2-40B4-BE49-F238E27FC236}">
                <a16:creationId xmlns:a16="http://schemas.microsoft.com/office/drawing/2014/main" id="{EC6C24C1-ECBF-DA48-9B99-77CEA5BE9DCA}"/>
              </a:ext>
            </a:extLst>
          </p:cNvPr>
          <p:cNvSpPr txBox="1">
            <a:spLocks/>
          </p:cNvSpPr>
          <p:nvPr/>
        </p:nvSpPr>
        <p:spPr>
          <a:xfrm>
            <a:off x="2460436" y="3017194"/>
            <a:ext cx="589663"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27" name="Freeform: Shape 136">
            <a:extLst>
              <a:ext uri="{FF2B5EF4-FFF2-40B4-BE49-F238E27FC236}">
                <a16:creationId xmlns:a16="http://schemas.microsoft.com/office/drawing/2014/main" id="{923A7C8C-EB9D-5D46-BAA0-7503860D00FF}"/>
              </a:ext>
            </a:extLst>
          </p:cNvPr>
          <p:cNvSpPr/>
          <p:nvPr/>
        </p:nvSpPr>
        <p:spPr>
          <a:xfrm>
            <a:off x="2659834" y="316326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8" name="Freeform: Shape 137">
            <a:extLst>
              <a:ext uri="{FF2B5EF4-FFF2-40B4-BE49-F238E27FC236}">
                <a16:creationId xmlns:a16="http://schemas.microsoft.com/office/drawing/2014/main" id="{2942D1FB-045E-7D48-B8C0-E9C232A847F5}"/>
              </a:ext>
            </a:extLst>
          </p:cNvPr>
          <p:cNvSpPr/>
          <p:nvPr/>
        </p:nvSpPr>
        <p:spPr>
          <a:xfrm>
            <a:off x="2659833" y="3484534"/>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8" name="Freeform: Shape 136">
            <a:extLst>
              <a:ext uri="{FF2B5EF4-FFF2-40B4-BE49-F238E27FC236}">
                <a16:creationId xmlns:a16="http://schemas.microsoft.com/office/drawing/2014/main" id="{86EC7C20-C3F7-1541-B706-51356D75D7E7}"/>
              </a:ext>
            </a:extLst>
          </p:cNvPr>
          <p:cNvSpPr/>
          <p:nvPr/>
        </p:nvSpPr>
        <p:spPr>
          <a:xfrm>
            <a:off x="1591678" y="3172456"/>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9" name="Freeform: Shape 137">
            <a:extLst>
              <a:ext uri="{FF2B5EF4-FFF2-40B4-BE49-F238E27FC236}">
                <a16:creationId xmlns:a16="http://schemas.microsoft.com/office/drawing/2014/main" id="{82725C28-F92B-E944-B433-51568FAA15EC}"/>
              </a:ext>
            </a:extLst>
          </p:cNvPr>
          <p:cNvSpPr/>
          <p:nvPr/>
        </p:nvSpPr>
        <p:spPr>
          <a:xfrm>
            <a:off x="1591677" y="349373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8" name="TextBox 47">
            <a:extLst>
              <a:ext uri="{FF2B5EF4-FFF2-40B4-BE49-F238E27FC236}">
                <a16:creationId xmlns:a16="http://schemas.microsoft.com/office/drawing/2014/main" id="{A059E663-2121-5442-86D7-1AEC447DCC31}"/>
              </a:ext>
            </a:extLst>
          </p:cNvPr>
          <p:cNvSpPr txBox="1"/>
          <p:nvPr/>
        </p:nvSpPr>
        <p:spPr>
          <a:xfrm>
            <a:off x="5557834" y="1023906"/>
            <a:ext cx="5661631" cy="3358190"/>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Zero to Many Containers Per Pod</a:t>
            </a:r>
          </a:p>
          <a:p>
            <a:pPr defTabSz="914367">
              <a:lnSpc>
                <a:spcPct val="90000"/>
              </a:lnSpc>
              <a:spcAft>
                <a:spcPts val="588"/>
              </a:spcAft>
            </a:pPr>
            <a:endParaRPr lang="en-US" sz="2353" dirty="0">
              <a:gradFill>
                <a:gsLst>
                  <a:gs pos="2917">
                    <a:srgbClr val="3C3C41"/>
                  </a:gs>
                  <a:gs pos="30000">
                    <a:srgbClr val="3C3C41"/>
                  </a:gs>
                </a:gsLst>
                <a:lin ang="5400000" scaled="0"/>
              </a:gradFill>
              <a:latin typeface="Segoe UI"/>
            </a:endParaRPr>
          </a:p>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Multi-Container Common Patterns: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C3C41"/>
                    </a:gs>
                    <a:gs pos="30000">
                      <a:srgbClr val="3C3C41"/>
                    </a:gs>
                  </a:gsLst>
                  <a:lin ang="5400000" scaled="0"/>
                </a:gradFill>
                <a:latin typeface="Segoe UI"/>
              </a:rPr>
              <a:t>Sidecar: Enhance or extend a container</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C3C41"/>
                    </a:gs>
                    <a:gs pos="30000">
                      <a:srgbClr val="3C3C41"/>
                    </a:gs>
                  </a:gsLst>
                  <a:lin ang="5400000" scaled="0"/>
                </a:gradFill>
                <a:latin typeface="Segoe UI"/>
              </a:rPr>
              <a:t>Ambassador: Proxy network calls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C3C41"/>
                    </a:gs>
                    <a:gs pos="30000">
                      <a:srgbClr val="3C3C41"/>
                    </a:gs>
                  </a:gsLst>
                  <a:lin ang="5400000" scaled="0"/>
                </a:gradFill>
                <a:latin typeface="Segoe UI"/>
              </a:rPr>
              <a:t>Adapter: Transform output</a:t>
            </a:r>
          </a:p>
          <a:p>
            <a:pPr defTabSz="914367">
              <a:lnSpc>
                <a:spcPct val="90000"/>
              </a:lnSpc>
              <a:spcAft>
                <a:spcPts val="588"/>
              </a:spcAft>
            </a:pPr>
            <a:endParaRPr lang="en-US" sz="2353" dirty="0">
              <a:gradFill>
                <a:gsLst>
                  <a:gs pos="2917">
                    <a:srgbClr val="3C3C41"/>
                  </a:gs>
                  <a:gs pos="30000">
                    <a:srgbClr val="3C3C41"/>
                  </a:gs>
                </a:gsLst>
                <a:lin ang="5400000" scaled="0"/>
              </a:gradFill>
              <a:latin typeface="Segoe UI"/>
            </a:endParaRPr>
          </a:p>
        </p:txBody>
      </p:sp>
    </p:spTree>
    <p:extLst>
      <p:ext uri="{BB962C8B-B14F-4D97-AF65-F5344CB8AC3E}">
        <p14:creationId xmlns:p14="http://schemas.microsoft.com/office/powerpoint/2010/main" val="41493540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 Diagonal Corner Rectangle 41">
            <a:extLst>
              <a:ext uri="{FF2B5EF4-FFF2-40B4-BE49-F238E27FC236}">
                <a16:creationId xmlns:a16="http://schemas.microsoft.com/office/drawing/2014/main" id="{CBD4BB2B-9540-8B46-96F6-9650D5DD53B7}"/>
              </a:ext>
            </a:extLst>
          </p:cNvPr>
          <p:cNvSpPr/>
          <p:nvPr/>
        </p:nvSpPr>
        <p:spPr bwMode="auto">
          <a:xfrm>
            <a:off x="6096000" y="3685101"/>
            <a:ext cx="5982146" cy="1269313"/>
          </a:xfrm>
          <a:prstGeom prst="round2Diag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ound Diagonal Corner Rectangle 40">
            <a:extLst>
              <a:ext uri="{FF2B5EF4-FFF2-40B4-BE49-F238E27FC236}">
                <a16:creationId xmlns:a16="http://schemas.microsoft.com/office/drawing/2014/main" id="{1ACE1AE4-3D02-CE43-B30E-EF0E3B8568FC}"/>
              </a:ext>
            </a:extLst>
          </p:cNvPr>
          <p:cNvSpPr/>
          <p:nvPr/>
        </p:nvSpPr>
        <p:spPr bwMode="auto">
          <a:xfrm>
            <a:off x="6095999" y="2425036"/>
            <a:ext cx="5982145" cy="1040387"/>
          </a:xfrm>
          <a:prstGeom prst="round2Diag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4522E5F-6822-174F-898D-2AAB25EA589C}"/>
              </a:ext>
            </a:extLst>
          </p:cNvPr>
          <p:cNvSpPr>
            <a:spLocks noGrp="1"/>
          </p:cNvSpPr>
          <p:nvPr>
            <p:ph type="title"/>
          </p:nvPr>
        </p:nvSpPr>
        <p:spPr>
          <a:xfrm>
            <a:off x="455995" y="620827"/>
            <a:ext cx="11306469" cy="804604"/>
          </a:xfrm>
        </p:spPr>
        <p:txBody>
          <a:bodyPr/>
          <a:lstStyle/>
          <a:p>
            <a:r>
              <a:rPr lang="en-US" dirty="0"/>
              <a:t>Kubernetes Resources: </a:t>
            </a:r>
            <a:br>
              <a:rPr lang="en-US" dirty="0"/>
            </a:br>
            <a:r>
              <a:rPr lang="en-US" dirty="0"/>
              <a:t>Pods -  Adapter Example</a:t>
            </a:r>
          </a:p>
        </p:txBody>
      </p:sp>
      <p:sp>
        <p:nvSpPr>
          <p:cNvPr id="3" name="Footer Placeholder 2">
            <a:extLst>
              <a:ext uri="{FF2B5EF4-FFF2-40B4-BE49-F238E27FC236}">
                <a16:creationId xmlns:a16="http://schemas.microsoft.com/office/drawing/2014/main" id="{11B4C4B1-7B49-DA4B-8C2A-ACC6213E16AF}"/>
              </a:ext>
            </a:extLst>
          </p:cNvPr>
          <p:cNvSpPr>
            <a:spLocks noGrp="1"/>
          </p:cNvSpPr>
          <p:nvPr>
            <p:ph type="ftr" sz="quarter" idx="3"/>
          </p:nvPr>
        </p:nvSpPr>
        <p:spPr/>
        <p:txBody>
          <a:bodyPr/>
          <a:lstStyle/>
          <a:p>
            <a:pPr defTabSz="914367"/>
            <a:r>
              <a:rPr lang="en-US">
                <a:solidFill>
                  <a:srgbClr val="FFFFFF">
                    <a:lumMod val="65000"/>
                  </a:srgbClr>
                </a:solidFill>
                <a:latin typeface="Segoe UI"/>
              </a:rPr>
              <a:t>© Microsoft Corporation                                                                                  								                                Azure </a:t>
            </a:r>
          </a:p>
        </p:txBody>
      </p:sp>
      <p:sp>
        <p:nvSpPr>
          <p:cNvPr id="4" name="Rectangle: Rounded Corners 113">
            <a:extLst>
              <a:ext uri="{FF2B5EF4-FFF2-40B4-BE49-F238E27FC236}">
                <a16:creationId xmlns:a16="http://schemas.microsoft.com/office/drawing/2014/main" id="{116F6FC9-449A-8F4F-A135-34A7279D0738}"/>
              </a:ext>
            </a:extLst>
          </p:cNvPr>
          <p:cNvSpPr/>
          <p:nvPr/>
        </p:nvSpPr>
        <p:spPr bwMode="auto">
          <a:xfrm>
            <a:off x="961735" y="2002417"/>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dirty="0">
              <a:solidFill>
                <a:srgbClr val="505050"/>
              </a:solidFill>
              <a:latin typeface="Segoe UI"/>
              <a:cs typeface="Segoe UI" pitchFamily="34" charset="0"/>
            </a:endParaRPr>
          </a:p>
        </p:txBody>
      </p:sp>
      <p:sp>
        <p:nvSpPr>
          <p:cNvPr id="5" name="Title 1">
            <a:extLst>
              <a:ext uri="{FF2B5EF4-FFF2-40B4-BE49-F238E27FC236}">
                <a16:creationId xmlns:a16="http://schemas.microsoft.com/office/drawing/2014/main" id="{AD97E3C7-B7E0-C54D-9510-1CC87B511B93}"/>
              </a:ext>
            </a:extLst>
          </p:cNvPr>
          <p:cNvSpPr txBox="1">
            <a:spLocks/>
          </p:cNvSpPr>
          <p:nvPr/>
        </p:nvSpPr>
        <p:spPr>
          <a:xfrm>
            <a:off x="961735" y="180995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sp>
        <p:nvSpPr>
          <p:cNvPr id="10" name="Rectangle 9">
            <a:extLst>
              <a:ext uri="{FF2B5EF4-FFF2-40B4-BE49-F238E27FC236}">
                <a16:creationId xmlns:a16="http://schemas.microsoft.com/office/drawing/2014/main" id="{10EA5FE7-B950-8449-A5EC-0BA8192A0670}"/>
              </a:ext>
            </a:extLst>
          </p:cNvPr>
          <p:cNvSpPr/>
          <p:nvPr/>
        </p:nvSpPr>
        <p:spPr bwMode="auto">
          <a:xfrm>
            <a:off x="1812085" y="2296150"/>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F93967D-161E-FE4B-8DB9-02CBB5CE0EFF}"/>
              </a:ext>
            </a:extLst>
          </p:cNvPr>
          <p:cNvSpPr/>
          <p:nvPr/>
        </p:nvSpPr>
        <p:spPr bwMode="auto">
          <a:xfrm>
            <a:off x="1506904" y="2594251"/>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Rounded Corners 126">
            <a:extLst>
              <a:ext uri="{FF2B5EF4-FFF2-40B4-BE49-F238E27FC236}">
                <a16:creationId xmlns:a16="http://schemas.microsoft.com/office/drawing/2014/main" id="{CA78631E-E9EB-0A45-9141-17ED801571A8}"/>
              </a:ext>
            </a:extLst>
          </p:cNvPr>
          <p:cNvSpPr/>
          <p:nvPr/>
        </p:nvSpPr>
        <p:spPr bwMode="auto">
          <a:xfrm>
            <a:off x="1091666" y="2332539"/>
            <a:ext cx="2255879" cy="179044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 name="Title 1">
            <a:extLst>
              <a:ext uri="{FF2B5EF4-FFF2-40B4-BE49-F238E27FC236}">
                <a16:creationId xmlns:a16="http://schemas.microsoft.com/office/drawing/2014/main" id="{CF592C6F-0DC6-CB43-8050-3CDB43E3E0F8}"/>
              </a:ext>
            </a:extLst>
          </p:cNvPr>
          <p:cNvSpPr txBox="1">
            <a:spLocks/>
          </p:cNvSpPr>
          <p:nvPr/>
        </p:nvSpPr>
        <p:spPr>
          <a:xfrm>
            <a:off x="1091667" y="2170255"/>
            <a:ext cx="1189038"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Container Runtime</a:t>
            </a:r>
          </a:p>
        </p:txBody>
      </p:sp>
      <p:sp>
        <p:nvSpPr>
          <p:cNvPr id="19" name="Rectangle: Rounded Corners 128">
            <a:extLst>
              <a:ext uri="{FF2B5EF4-FFF2-40B4-BE49-F238E27FC236}">
                <a16:creationId xmlns:a16="http://schemas.microsoft.com/office/drawing/2014/main" id="{8698842C-14FC-984E-AAFD-36236A956788}"/>
              </a:ext>
            </a:extLst>
          </p:cNvPr>
          <p:cNvSpPr/>
          <p:nvPr/>
        </p:nvSpPr>
        <p:spPr bwMode="auto">
          <a:xfrm>
            <a:off x="1209384" y="2923449"/>
            <a:ext cx="949124" cy="91744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0" name="Rectangle: Rounded Corners 129">
            <a:extLst>
              <a:ext uri="{FF2B5EF4-FFF2-40B4-BE49-F238E27FC236}">
                <a16:creationId xmlns:a16="http://schemas.microsoft.com/office/drawing/2014/main" id="{C3BC744E-FD6F-FE4D-8A02-B67BD23640EE}"/>
              </a:ext>
            </a:extLst>
          </p:cNvPr>
          <p:cNvSpPr/>
          <p:nvPr/>
        </p:nvSpPr>
        <p:spPr bwMode="auto">
          <a:xfrm>
            <a:off x="2280705" y="2923449"/>
            <a:ext cx="949124" cy="91744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 name="Title 1">
            <a:extLst>
              <a:ext uri="{FF2B5EF4-FFF2-40B4-BE49-F238E27FC236}">
                <a16:creationId xmlns:a16="http://schemas.microsoft.com/office/drawing/2014/main" id="{7BE35AC7-6B45-CE4E-92F6-146576A961E2}"/>
              </a:ext>
            </a:extLst>
          </p:cNvPr>
          <p:cNvSpPr txBox="1">
            <a:spLocks/>
          </p:cNvSpPr>
          <p:nvPr/>
        </p:nvSpPr>
        <p:spPr>
          <a:xfrm>
            <a:off x="1209384" y="274169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Pod</a:t>
            </a:r>
          </a:p>
        </p:txBody>
      </p:sp>
      <p:sp>
        <p:nvSpPr>
          <p:cNvPr id="22" name="Title 1">
            <a:extLst>
              <a:ext uri="{FF2B5EF4-FFF2-40B4-BE49-F238E27FC236}">
                <a16:creationId xmlns:a16="http://schemas.microsoft.com/office/drawing/2014/main" id="{17F167C6-29C7-2449-80F2-7F5AEDE60C73}"/>
              </a:ext>
            </a:extLst>
          </p:cNvPr>
          <p:cNvSpPr txBox="1">
            <a:spLocks/>
          </p:cNvSpPr>
          <p:nvPr/>
        </p:nvSpPr>
        <p:spPr>
          <a:xfrm>
            <a:off x="2280705" y="274169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Pod</a:t>
            </a:r>
          </a:p>
        </p:txBody>
      </p:sp>
      <p:sp>
        <p:nvSpPr>
          <p:cNvPr id="23" name="Title 1">
            <a:extLst>
              <a:ext uri="{FF2B5EF4-FFF2-40B4-BE49-F238E27FC236}">
                <a16:creationId xmlns:a16="http://schemas.microsoft.com/office/drawing/2014/main" id="{100A9261-34AB-FC4B-977B-33BA84D91071}"/>
              </a:ext>
            </a:extLst>
          </p:cNvPr>
          <p:cNvSpPr txBox="1">
            <a:spLocks/>
          </p:cNvSpPr>
          <p:nvPr/>
        </p:nvSpPr>
        <p:spPr>
          <a:xfrm>
            <a:off x="1389115" y="3017194"/>
            <a:ext cx="589663"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Containers</a:t>
            </a:r>
          </a:p>
        </p:txBody>
      </p:sp>
      <p:sp>
        <p:nvSpPr>
          <p:cNvPr id="24" name="Title 1">
            <a:extLst>
              <a:ext uri="{FF2B5EF4-FFF2-40B4-BE49-F238E27FC236}">
                <a16:creationId xmlns:a16="http://schemas.microsoft.com/office/drawing/2014/main" id="{EC6C24C1-ECBF-DA48-9B99-77CEA5BE9DCA}"/>
              </a:ext>
            </a:extLst>
          </p:cNvPr>
          <p:cNvSpPr txBox="1">
            <a:spLocks/>
          </p:cNvSpPr>
          <p:nvPr/>
        </p:nvSpPr>
        <p:spPr>
          <a:xfrm>
            <a:off x="2460436" y="3017194"/>
            <a:ext cx="589663"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27" name="Freeform: Shape 136">
            <a:extLst>
              <a:ext uri="{FF2B5EF4-FFF2-40B4-BE49-F238E27FC236}">
                <a16:creationId xmlns:a16="http://schemas.microsoft.com/office/drawing/2014/main" id="{923A7C8C-EB9D-5D46-BAA0-7503860D00FF}"/>
              </a:ext>
            </a:extLst>
          </p:cNvPr>
          <p:cNvSpPr/>
          <p:nvPr/>
        </p:nvSpPr>
        <p:spPr>
          <a:xfrm>
            <a:off x="2659834" y="316326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8" name="Freeform: Shape 137">
            <a:extLst>
              <a:ext uri="{FF2B5EF4-FFF2-40B4-BE49-F238E27FC236}">
                <a16:creationId xmlns:a16="http://schemas.microsoft.com/office/drawing/2014/main" id="{2942D1FB-045E-7D48-B8C0-E9C232A847F5}"/>
              </a:ext>
            </a:extLst>
          </p:cNvPr>
          <p:cNvSpPr/>
          <p:nvPr/>
        </p:nvSpPr>
        <p:spPr>
          <a:xfrm>
            <a:off x="2659833" y="3484534"/>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7" name="Rectangle 36">
            <a:extLst>
              <a:ext uri="{FF2B5EF4-FFF2-40B4-BE49-F238E27FC236}">
                <a16:creationId xmlns:a16="http://schemas.microsoft.com/office/drawing/2014/main" id="{666C560A-9535-7D4D-AD74-B347B0D3DF91}"/>
              </a:ext>
            </a:extLst>
          </p:cNvPr>
          <p:cNvSpPr/>
          <p:nvPr/>
        </p:nvSpPr>
        <p:spPr>
          <a:xfrm>
            <a:off x="6269343" y="693129"/>
            <a:ext cx="6094444" cy="5793145"/>
          </a:xfrm>
          <a:prstGeom prst="rect">
            <a:avLst/>
          </a:prstGeom>
        </p:spPr>
        <p:txBody>
          <a:bodyPr>
            <a:spAutoFit/>
          </a:bodyPr>
          <a:lstStyle/>
          <a:p>
            <a:pPr defTabSz="914367"/>
            <a:r>
              <a:rPr lang="en-US" sz="1372" dirty="0">
                <a:solidFill>
                  <a:srgbClr val="3C3C41"/>
                </a:solidFill>
                <a:latin typeface="Segoe UI"/>
              </a:rPr>
              <a:t>apiVersion: v1</a:t>
            </a:r>
          </a:p>
          <a:p>
            <a:pPr defTabSz="914367"/>
            <a:r>
              <a:rPr lang="en-US" sz="1372" dirty="0">
                <a:solidFill>
                  <a:srgbClr val="3C3C41"/>
                </a:solidFill>
                <a:latin typeface="Segoe UI"/>
              </a:rPr>
              <a:t>kind: Pod</a:t>
            </a:r>
          </a:p>
          <a:p>
            <a:pPr defTabSz="914367"/>
            <a:r>
              <a:rPr lang="en-US" sz="1372" dirty="0">
                <a:solidFill>
                  <a:srgbClr val="3C3C41"/>
                </a:solidFill>
                <a:latin typeface="Segoe UI"/>
              </a:rPr>
              <a:t>metadata:</a:t>
            </a:r>
          </a:p>
          <a:p>
            <a:pPr defTabSz="914367"/>
            <a:r>
              <a:rPr lang="en-US" sz="1372" dirty="0">
                <a:solidFill>
                  <a:srgbClr val="3C3C41"/>
                </a:solidFill>
                <a:latin typeface="Segoe UI"/>
              </a:rPr>
              <a:t>  labels:</a:t>
            </a:r>
          </a:p>
          <a:p>
            <a:pPr defTabSz="914367"/>
            <a:r>
              <a:rPr lang="en-US" sz="1372" dirty="0">
                <a:solidFill>
                  <a:srgbClr val="3C3C41"/>
                </a:solidFill>
                <a:latin typeface="Segoe UI"/>
              </a:rPr>
              <a:t>    run: sidecar-demo</a:t>
            </a:r>
          </a:p>
          <a:p>
            <a:pPr defTabSz="914367"/>
            <a:r>
              <a:rPr lang="en-US" sz="1372" dirty="0">
                <a:solidFill>
                  <a:srgbClr val="3C3C41"/>
                </a:solidFill>
                <a:latin typeface="Segoe UI"/>
              </a:rPr>
              <a:t>  name: sidecar-demo</a:t>
            </a:r>
          </a:p>
          <a:p>
            <a:pPr defTabSz="914367"/>
            <a:r>
              <a:rPr lang="en-US" sz="1372" dirty="0">
                <a:solidFill>
                  <a:srgbClr val="3C3C41"/>
                </a:solidFill>
                <a:latin typeface="Segoe UI"/>
              </a:rPr>
              <a:t>spec:</a:t>
            </a:r>
          </a:p>
          <a:p>
            <a:pPr defTabSz="914367"/>
            <a:r>
              <a:rPr lang="en-US" sz="1372" dirty="0">
                <a:solidFill>
                  <a:srgbClr val="3C3C41"/>
                </a:solidFill>
                <a:latin typeface="Segoe UI"/>
              </a:rPr>
              <a:t>  containers:</a:t>
            </a:r>
          </a:p>
          <a:p>
            <a:pPr defTabSz="914367"/>
            <a:r>
              <a:rPr lang="en-US" sz="1372" dirty="0">
                <a:solidFill>
                  <a:srgbClr val="3C3C41"/>
                </a:solidFill>
                <a:latin typeface="Segoe UI"/>
              </a:rPr>
              <a:t>  - image: nginx</a:t>
            </a:r>
          </a:p>
          <a:p>
            <a:pPr defTabSz="914367"/>
            <a:r>
              <a:rPr lang="en-US" sz="1372" dirty="0">
                <a:solidFill>
                  <a:srgbClr val="3C3C41"/>
                </a:solidFill>
                <a:latin typeface="Segoe UI"/>
              </a:rPr>
              <a:t>    name: webserver</a:t>
            </a:r>
          </a:p>
          <a:p>
            <a:pPr defTabSz="914367"/>
            <a:r>
              <a:rPr lang="en-US" sz="1372" dirty="0">
                <a:solidFill>
                  <a:srgbClr val="3C3C41"/>
                </a:solidFill>
                <a:latin typeface="Segoe UI"/>
              </a:rPr>
              <a:t>    volumeMounts:</a:t>
            </a:r>
          </a:p>
          <a:p>
            <a:pPr defTabSz="914367"/>
            <a:r>
              <a:rPr lang="en-US" sz="1372" dirty="0">
                <a:solidFill>
                  <a:srgbClr val="3C3C41"/>
                </a:solidFill>
                <a:latin typeface="Segoe UI"/>
              </a:rPr>
              <a:t>    - mountPath: /var/log/nginx/</a:t>
            </a:r>
          </a:p>
          <a:p>
            <a:pPr defTabSz="914367"/>
            <a:r>
              <a:rPr lang="en-US" sz="1372" dirty="0">
                <a:solidFill>
                  <a:srgbClr val="3C3C41"/>
                </a:solidFill>
                <a:latin typeface="Segoe UI"/>
              </a:rPr>
              <a:t>      name: log-volume</a:t>
            </a:r>
          </a:p>
          <a:p>
            <a:pPr defTabSz="914367"/>
            <a:r>
              <a:rPr lang="en-US" sz="1372" dirty="0">
                <a:solidFill>
                  <a:srgbClr val="3C3C41"/>
                </a:solidFill>
                <a:latin typeface="Segoe UI"/>
              </a:rPr>
              <a:t>    resources: {}</a:t>
            </a:r>
          </a:p>
          <a:p>
            <a:pPr defTabSz="914367"/>
            <a:r>
              <a:rPr lang="en-US" sz="1372" dirty="0">
                <a:solidFill>
                  <a:srgbClr val="3C3C41"/>
                </a:solidFill>
                <a:latin typeface="Segoe UI"/>
              </a:rPr>
              <a:t>  - image: busybox</a:t>
            </a:r>
          </a:p>
          <a:p>
            <a:pPr defTabSz="914367"/>
            <a:r>
              <a:rPr lang="en-US" sz="1372" dirty="0">
                <a:solidFill>
                  <a:srgbClr val="3C3C41"/>
                </a:solidFill>
                <a:latin typeface="Segoe UI"/>
              </a:rPr>
              <a:t>    name: logaggregator</a:t>
            </a:r>
          </a:p>
          <a:p>
            <a:pPr defTabSz="914367"/>
            <a:r>
              <a:rPr lang="en-US" sz="1372" dirty="0">
                <a:solidFill>
                  <a:srgbClr val="3C3C41"/>
                </a:solidFill>
                <a:latin typeface="Segoe UI"/>
              </a:rPr>
              <a:t>    args: [/bin/sh, -c, 'tail -f /var/log/nginx/error.log&gt;/var/log/nginx/nginx.errors']</a:t>
            </a:r>
          </a:p>
          <a:p>
            <a:pPr defTabSz="914367"/>
            <a:r>
              <a:rPr lang="en-US" sz="1372" dirty="0">
                <a:solidFill>
                  <a:srgbClr val="3C3C41"/>
                </a:solidFill>
                <a:latin typeface="Segoe UI"/>
              </a:rPr>
              <a:t>    volumeMounts:</a:t>
            </a:r>
          </a:p>
          <a:p>
            <a:pPr defTabSz="914367"/>
            <a:r>
              <a:rPr lang="en-US" sz="1372" dirty="0">
                <a:solidFill>
                  <a:srgbClr val="3C3C41"/>
                </a:solidFill>
                <a:latin typeface="Segoe UI"/>
              </a:rPr>
              <a:t>    - mountPath: /var/log/nginx/</a:t>
            </a:r>
          </a:p>
          <a:p>
            <a:pPr defTabSz="914367"/>
            <a:r>
              <a:rPr lang="en-US" sz="1372" dirty="0">
                <a:solidFill>
                  <a:srgbClr val="3C3C41"/>
                </a:solidFill>
                <a:latin typeface="Segoe UI"/>
              </a:rPr>
              <a:t>      name: log-volume</a:t>
            </a:r>
          </a:p>
          <a:p>
            <a:pPr defTabSz="914367"/>
            <a:r>
              <a:rPr lang="en-US" sz="1372" dirty="0">
                <a:solidFill>
                  <a:srgbClr val="3C3C41"/>
                </a:solidFill>
                <a:latin typeface="Segoe UI"/>
              </a:rPr>
              <a:t>    resources: {}</a:t>
            </a:r>
          </a:p>
          <a:p>
            <a:pPr defTabSz="914367"/>
            <a:r>
              <a:rPr lang="en-US" sz="1372" dirty="0">
                <a:solidFill>
                  <a:srgbClr val="3C3C41"/>
                </a:solidFill>
                <a:latin typeface="Segoe UI"/>
              </a:rPr>
              <a:t>  dnsPolicy: ClusterFirst</a:t>
            </a:r>
          </a:p>
          <a:p>
            <a:pPr defTabSz="914367"/>
            <a:r>
              <a:rPr lang="en-US" sz="1372" dirty="0">
                <a:solidFill>
                  <a:srgbClr val="3C3C41"/>
                </a:solidFill>
                <a:latin typeface="Segoe UI"/>
              </a:rPr>
              <a:t>  restartPolicy: Never</a:t>
            </a:r>
          </a:p>
          <a:p>
            <a:pPr defTabSz="914367"/>
            <a:r>
              <a:rPr lang="en-US" sz="1372" dirty="0">
                <a:solidFill>
                  <a:srgbClr val="3C3C41"/>
                </a:solidFill>
                <a:latin typeface="Segoe UI"/>
              </a:rPr>
              <a:t>  volumes:</a:t>
            </a:r>
          </a:p>
          <a:p>
            <a:pPr defTabSz="914367"/>
            <a:r>
              <a:rPr lang="en-US" sz="1372" dirty="0">
                <a:solidFill>
                  <a:srgbClr val="3C3C41"/>
                </a:solidFill>
                <a:latin typeface="Segoe UI"/>
              </a:rPr>
              <a:t>  - name: log-volume</a:t>
            </a:r>
          </a:p>
          <a:p>
            <a:pPr defTabSz="914367"/>
            <a:r>
              <a:rPr lang="en-US" sz="1372" dirty="0">
                <a:solidFill>
                  <a:srgbClr val="3C3C41"/>
                </a:solidFill>
                <a:latin typeface="Segoe UI"/>
              </a:rPr>
              <a:t>    emptyDir: {}</a:t>
            </a:r>
          </a:p>
        </p:txBody>
      </p:sp>
      <p:sp>
        <p:nvSpPr>
          <p:cNvPr id="38" name="Freeform: Shape 136">
            <a:extLst>
              <a:ext uri="{FF2B5EF4-FFF2-40B4-BE49-F238E27FC236}">
                <a16:creationId xmlns:a16="http://schemas.microsoft.com/office/drawing/2014/main" id="{86EC7C20-C3F7-1541-B706-51356D75D7E7}"/>
              </a:ext>
            </a:extLst>
          </p:cNvPr>
          <p:cNvSpPr/>
          <p:nvPr/>
        </p:nvSpPr>
        <p:spPr>
          <a:xfrm>
            <a:off x="1591678" y="3172456"/>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39" name="Freeform: Shape 137">
            <a:extLst>
              <a:ext uri="{FF2B5EF4-FFF2-40B4-BE49-F238E27FC236}">
                <a16:creationId xmlns:a16="http://schemas.microsoft.com/office/drawing/2014/main" id="{82725C28-F92B-E944-B433-51568FAA15EC}"/>
              </a:ext>
            </a:extLst>
          </p:cNvPr>
          <p:cNvSpPr/>
          <p:nvPr/>
        </p:nvSpPr>
        <p:spPr>
          <a:xfrm>
            <a:off x="1591677" y="349373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cxnSp>
        <p:nvCxnSpPr>
          <p:cNvPr id="44" name="Straight Arrow Connector 43">
            <a:extLst>
              <a:ext uri="{FF2B5EF4-FFF2-40B4-BE49-F238E27FC236}">
                <a16:creationId xmlns:a16="http://schemas.microsoft.com/office/drawing/2014/main" id="{20AB3D52-D49B-8343-85A0-86BDE495D585}"/>
              </a:ext>
            </a:extLst>
          </p:cNvPr>
          <p:cNvCxnSpPr>
            <a:endCxn id="41" idx="2"/>
          </p:cNvCxnSpPr>
          <p:nvPr/>
        </p:nvCxnSpPr>
        <p:spPr>
          <a:xfrm flipV="1">
            <a:off x="2870368" y="2945230"/>
            <a:ext cx="3225631" cy="339003"/>
          </a:xfrm>
          <a:prstGeom prst="straightConnector1">
            <a:avLst/>
          </a:prstGeom>
          <a:ln w="1905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76782460-B8D4-624F-B31D-7A576CE5604C}"/>
              </a:ext>
            </a:extLst>
          </p:cNvPr>
          <p:cNvCxnSpPr>
            <a:cxnSpLocks/>
            <a:endCxn id="42" idx="2"/>
          </p:cNvCxnSpPr>
          <p:nvPr/>
        </p:nvCxnSpPr>
        <p:spPr>
          <a:xfrm>
            <a:off x="2870368" y="3573770"/>
            <a:ext cx="3225632" cy="745988"/>
          </a:xfrm>
          <a:prstGeom prst="straightConnector1">
            <a:avLst/>
          </a:prstGeom>
          <a:ln w="1905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5191623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Deploy a Pod</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2</a:t>
            </a:r>
          </a:p>
        </p:txBody>
      </p:sp>
    </p:spTree>
    <p:extLst>
      <p:ext uri="{BB962C8B-B14F-4D97-AF65-F5344CB8AC3E}">
        <p14:creationId xmlns:p14="http://schemas.microsoft.com/office/powerpoint/2010/main" val="214580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Services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15187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BD3E94-ED90-41B6-8248-8323FF5A98F6}"/>
              </a:ext>
            </a:extLst>
          </p:cNvPr>
          <p:cNvGrpSpPr/>
          <p:nvPr/>
        </p:nvGrpSpPr>
        <p:grpSpPr>
          <a:xfrm>
            <a:off x="7546458" y="1357801"/>
            <a:ext cx="2349601" cy="4641252"/>
            <a:chOff x="7565432" y="2034237"/>
            <a:chExt cx="1839770" cy="3634165"/>
          </a:xfrm>
        </p:grpSpPr>
        <p:sp>
          <p:nvSpPr>
            <p:cNvPr id="32" name="Rectangle: Rounded Corners 31">
              <a:extLst>
                <a:ext uri="{FF2B5EF4-FFF2-40B4-BE49-F238E27FC236}">
                  <a16:creationId xmlns:a16="http://schemas.microsoft.com/office/drawing/2014/main" id="{D1E6783F-AEC4-4A39-9B15-8582A77C945C}"/>
                </a:ext>
              </a:extLst>
            </p:cNvPr>
            <p:cNvSpPr/>
            <p:nvPr/>
          </p:nvSpPr>
          <p:spPr bwMode="auto">
            <a:xfrm>
              <a:off x="7565432"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62BB8BA5-B0A1-4B46-88F3-5E94D2655B44}"/>
                </a:ext>
              </a:extLst>
            </p:cNvPr>
            <p:cNvSpPr txBox="1">
              <a:spLocks/>
            </p:cNvSpPr>
            <p:nvPr/>
          </p:nvSpPr>
          <p:spPr>
            <a:xfrm>
              <a:off x="7565432"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pod</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Rounded Corners 33">
              <a:extLst>
                <a:ext uri="{FF2B5EF4-FFF2-40B4-BE49-F238E27FC236}">
                  <a16:creationId xmlns:a16="http://schemas.microsoft.com/office/drawing/2014/main" id="{D42443FE-E8F5-4870-B2A1-FDBA0CFB8CD3}"/>
                </a:ext>
              </a:extLst>
            </p:cNvPr>
            <p:cNvSpPr/>
            <p:nvPr/>
          </p:nvSpPr>
          <p:spPr bwMode="auto">
            <a:xfrm>
              <a:off x="8572074"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5" name="Title 1">
              <a:extLst>
                <a:ext uri="{FF2B5EF4-FFF2-40B4-BE49-F238E27FC236}">
                  <a16:creationId xmlns:a16="http://schemas.microsoft.com/office/drawing/2014/main" id="{BE1F32BC-9F25-4F2E-BD0D-02EAC279A247}"/>
                </a:ext>
              </a:extLst>
            </p:cNvPr>
            <p:cNvSpPr txBox="1">
              <a:spLocks/>
            </p:cNvSpPr>
            <p:nvPr/>
          </p:nvSpPr>
          <p:spPr>
            <a:xfrm>
              <a:off x="8572074"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deployment</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48A84481-3359-4932-8365-2C6F15EF9E7A}"/>
                </a:ext>
              </a:extLst>
            </p:cNvPr>
            <p:cNvSpPr/>
            <p:nvPr/>
          </p:nvSpPr>
          <p:spPr bwMode="auto">
            <a:xfrm>
              <a:off x="7565432" y="2948798"/>
              <a:ext cx="822843" cy="822843"/>
            </a:xfrm>
            <a:prstGeom prst="roundRect">
              <a:avLst>
                <a:gd name="adj" fmla="val 3125"/>
              </a:avLst>
            </a:prstGeom>
            <a:solidFill>
              <a:schemeClr val="accent1">
                <a:lumMod val="60000"/>
                <a:lumOff val="4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chemeClr val="bg1"/>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40D5C83D-3781-4A58-9D12-1F62F4967581}"/>
                </a:ext>
              </a:extLst>
            </p:cNvPr>
            <p:cNvSpPr txBox="1">
              <a:spLocks/>
            </p:cNvSpPr>
            <p:nvPr/>
          </p:nvSpPr>
          <p:spPr>
            <a:xfrm>
              <a:off x="7565432" y="3290403"/>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service</a:t>
              </a:r>
            </a:p>
          </p:txBody>
        </p:sp>
        <p:sp>
          <p:nvSpPr>
            <p:cNvPr id="38" name="Rectangle: Rounded Corners 37">
              <a:extLst>
                <a:ext uri="{FF2B5EF4-FFF2-40B4-BE49-F238E27FC236}">
                  <a16:creationId xmlns:a16="http://schemas.microsoft.com/office/drawing/2014/main" id="{669FA7BE-A68E-4743-A172-C49507F2A5D8}"/>
                </a:ext>
              </a:extLst>
            </p:cNvPr>
            <p:cNvSpPr/>
            <p:nvPr/>
          </p:nvSpPr>
          <p:spPr bwMode="auto">
            <a:xfrm>
              <a:off x="8572074"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9EB4E7BD-FE4C-4678-A32F-C026FA9BD228}"/>
                </a:ext>
              </a:extLst>
            </p:cNvPr>
            <p:cNvSpPr txBox="1">
              <a:spLocks/>
            </p:cNvSpPr>
            <p:nvPr/>
          </p:nvSpPr>
          <p:spPr>
            <a:xfrm>
              <a:off x="8572074" y="3332456"/>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Replica set</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CAFD89D0-497D-4AE0-87AB-4C409BCD637E}"/>
                </a:ext>
              </a:extLst>
            </p:cNvPr>
            <p:cNvSpPr/>
            <p:nvPr/>
          </p:nvSpPr>
          <p:spPr bwMode="auto">
            <a:xfrm>
              <a:off x="7575717"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1" name="Title 1">
              <a:extLst>
                <a:ext uri="{FF2B5EF4-FFF2-40B4-BE49-F238E27FC236}">
                  <a16:creationId xmlns:a16="http://schemas.microsoft.com/office/drawing/2014/main" id="{71982431-3DD4-462A-9282-FBCB55644972}"/>
                </a:ext>
              </a:extLst>
            </p:cNvPr>
            <p:cNvSpPr txBox="1">
              <a:spLocks/>
            </p:cNvSpPr>
            <p:nvPr/>
          </p:nvSpPr>
          <p:spPr>
            <a:xfrm>
              <a:off x="7575717" y="425316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ingress</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BBA0E264-4680-4566-A3E7-BA432B52743F}"/>
                </a:ext>
              </a:extLst>
            </p:cNvPr>
            <p:cNvSpPr/>
            <p:nvPr/>
          </p:nvSpPr>
          <p:spPr bwMode="auto">
            <a:xfrm>
              <a:off x="8582359"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3" name="Title 1">
              <a:extLst>
                <a:ext uri="{FF2B5EF4-FFF2-40B4-BE49-F238E27FC236}">
                  <a16:creationId xmlns:a16="http://schemas.microsoft.com/office/drawing/2014/main" id="{55DC3CA1-1CCD-4784-9F5F-958E5E0592E7}"/>
                </a:ext>
              </a:extLst>
            </p:cNvPr>
            <p:cNvSpPr txBox="1">
              <a:spLocks/>
            </p:cNvSpPr>
            <p:nvPr/>
          </p:nvSpPr>
          <p:spPr>
            <a:xfrm>
              <a:off x="8582359" y="4295213"/>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Daemon set </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job</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5348596E-C50B-4D8D-B4E8-2C32C01067F9}"/>
                </a:ext>
              </a:extLst>
            </p:cNvPr>
            <p:cNvSpPr/>
            <p:nvPr/>
          </p:nvSpPr>
          <p:spPr bwMode="auto">
            <a:xfrm>
              <a:off x="7575717"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A987750F-8032-4514-B6B4-DBBB890CA9DA}"/>
                </a:ext>
              </a:extLst>
            </p:cNvPr>
            <p:cNvSpPr txBox="1">
              <a:spLocks/>
            </p:cNvSpPr>
            <p:nvPr/>
          </p:nvSpPr>
          <p:spPr>
            <a:xfrm>
              <a:off x="7575717" y="518716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namespace</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6" name="Rectangle: Rounded Corners 45">
              <a:extLst>
                <a:ext uri="{FF2B5EF4-FFF2-40B4-BE49-F238E27FC236}">
                  <a16:creationId xmlns:a16="http://schemas.microsoft.com/office/drawing/2014/main" id="{06043E78-114D-4F83-9E3F-9C3F89B346A4}"/>
                </a:ext>
              </a:extLst>
            </p:cNvPr>
            <p:cNvSpPr/>
            <p:nvPr/>
          </p:nvSpPr>
          <p:spPr bwMode="auto">
            <a:xfrm>
              <a:off x="8582359"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5627FB94-7B4C-49E2-AC59-D63C48C99275}"/>
                </a:ext>
              </a:extLst>
            </p:cNvPr>
            <p:cNvSpPr txBox="1">
              <a:spLocks/>
            </p:cNvSpPr>
            <p:nvPr/>
          </p:nvSpPr>
          <p:spPr>
            <a:xfrm>
              <a:off x="8582359" y="5229217"/>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Secret</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Config-map</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48" name="Title 1">
            <a:extLst>
              <a:ext uri="{FF2B5EF4-FFF2-40B4-BE49-F238E27FC236}">
                <a16:creationId xmlns:a16="http://schemas.microsoft.com/office/drawing/2014/main" id="{2A866D5A-B014-46FE-90D7-A551BD8CB15B}"/>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0" normalizeH="0" baseline="0" noProof="0" dirty="0">
                <a:ln w="3175">
                  <a:noFill/>
                </a:ln>
                <a:solidFill>
                  <a:srgbClr val="505050"/>
                </a:solidFill>
                <a:effectLst/>
                <a:uLnTx/>
                <a:uFillTx/>
                <a:latin typeface="Segoe UI Light"/>
                <a:ea typeface="+mn-ea"/>
              </a:rPr>
              <a:t>Kubernetes Resources</a:t>
            </a:r>
          </a:p>
        </p:txBody>
      </p:sp>
    </p:spTree>
    <p:extLst>
      <p:ext uri="{BB962C8B-B14F-4D97-AF65-F5344CB8AC3E}">
        <p14:creationId xmlns:p14="http://schemas.microsoft.com/office/powerpoint/2010/main" val="8358329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2E5F-6822-174F-898D-2AAB25EA589C}"/>
              </a:ext>
            </a:extLst>
          </p:cNvPr>
          <p:cNvSpPr>
            <a:spLocks noGrp="1"/>
          </p:cNvSpPr>
          <p:nvPr>
            <p:ph type="title"/>
          </p:nvPr>
        </p:nvSpPr>
        <p:spPr/>
        <p:txBody>
          <a:bodyPr/>
          <a:lstStyle/>
          <a:p>
            <a:r>
              <a:rPr lang="en-US" dirty="0"/>
              <a:t>Kubernetes Resources: Service</a:t>
            </a:r>
          </a:p>
        </p:txBody>
      </p:sp>
      <p:sp>
        <p:nvSpPr>
          <p:cNvPr id="3" name="Footer Placeholder 2">
            <a:extLst>
              <a:ext uri="{FF2B5EF4-FFF2-40B4-BE49-F238E27FC236}">
                <a16:creationId xmlns:a16="http://schemas.microsoft.com/office/drawing/2014/main" id="{11B4C4B1-7B49-DA4B-8C2A-ACC6213E16AF}"/>
              </a:ext>
            </a:extLst>
          </p:cNvPr>
          <p:cNvSpPr>
            <a:spLocks noGrp="1"/>
          </p:cNvSpPr>
          <p:nvPr>
            <p:ph type="ftr" sz="quarter" idx="3"/>
          </p:nvPr>
        </p:nvSpPr>
        <p:spPr/>
        <p:txBody>
          <a:bodyPr/>
          <a:lstStyle/>
          <a:p>
            <a:pPr defTabSz="914367"/>
            <a:r>
              <a:rPr lang="en-US">
                <a:solidFill>
                  <a:srgbClr val="FFFFFF">
                    <a:lumMod val="65000"/>
                  </a:srgbClr>
                </a:solidFill>
                <a:latin typeface="Segoe UI"/>
              </a:rPr>
              <a:t>© Microsoft Corporation                                                                                  								                                Azure </a:t>
            </a:r>
          </a:p>
        </p:txBody>
      </p:sp>
      <p:sp>
        <p:nvSpPr>
          <p:cNvPr id="29" name="Rectangle: Rounded Corners 113">
            <a:extLst>
              <a:ext uri="{FF2B5EF4-FFF2-40B4-BE49-F238E27FC236}">
                <a16:creationId xmlns:a16="http://schemas.microsoft.com/office/drawing/2014/main" id="{AA135AC4-61A6-3043-B198-A5B350F2014C}"/>
              </a:ext>
            </a:extLst>
          </p:cNvPr>
          <p:cNvSpPr/>
          <p:nvPr/>
        </p:nvSpPr>
        <p:spPr bwMode="auto">
          <a:xfrm>
            <a:off x="522098" y="1930565"/>
            <a:ext cx="3384428" cy="3788168"/>
          </a:xfrm>
          <a:prstGeom prst="roundRect">
            <a:avLst>
              <a:gd name="adj" fmla="val 3125"/>
            </a:avLst>
          </a:prstGeom>
          <a:solidFill>
            <a:schemeClr val="tx2">
              <a:lumMod val="20000"/>
              <a:lumOff val="80000"/>
              <a:alpha val="3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30" name="Rectangle: Rounded Corners 113">
            <a:extLst>
              <a:ext uri="{FF2B5EF4-FFF2-40B4-BE49-F238E27FC236}">
                <a16:creationId xmlns:a16="http://schemas.microsoft.com/office/drawing/2014/main" id="{DB2DBED0-4907-E84A-98D9-EB7FE9CC09DE}"/>
              </a:ext>
            </a:extLst>
          </p:cNvPr>
          <p:cNvSpPr/>
          <p:nvPr/>
        </p:nvSpPr>
        <p:spPr bwMode="auto">
          <a:xfrm>
            <a:off x="359621" y="1595721"/>
            <a:ext cx="3699675" cy="4420330"/>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31" name="Title 1">
            <a:extLst>
              <a:ext uri="{FF2B5EF4-FFF2-40B4-BE49-F238E27FC236}">
                <a16:creationId xmlns:a16="http://schemas.microsoft.com/office/drawing/2014/main" id="{9B311D8B-32E3-B04B-85C6-4FCD7554EEF7}"/>
              </a:ext>
            </a:extLst>
          </p:cNvPr>
          <p:cNvSpPr txBox="1">
            <a:spLocks/>
          </p:cNvSpPr>
          <p:nvPr/>
        </p:nvSpPr>
        <p:spPr>
          <a:xfrm>
            <a:off x="361838" y="143620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Worker node</a:t>
            </a:r>
          </a:p>
        </p:txBody>
      </p:sp>
      <p:sp>
        <p:nvSpPr>
          <p:cNvPr id="32" name="Title 1">
            <a:extLst>
              <a:ext uri="{FF2B5EF4-FFF2-40B4-BE49-F238E27FC236}">
                <a16:creationId xmlns:a16="http://schemas.microsoft.com/office/drawing/2014/main" id="{DF2534A7-257B-DE4F-9C1A-0C4A153229F5}"/>
              </a:ext>
            </a:extLst>
          </p:cNvPr>
          <p:cNvSpPr txBox="1">
            <a:spLocks/>
          </p:cNvSpPr>
          <p:nvPr/>
        </p:nvSpPr>
        <p:spPr>
          <a:xfrm>
            <a:off x="845389" y="3086590"/>
            <a:ext cx="58966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Pods</a:t>
            </a:r>
          </a:p>
        </p:txBody>
      </p:sp>
      <p:sp>
        <p:nvSpPr>
          <p:cNvPr id="36" name="Rectangle: Rounded Corners 113">
            <a:extLst>
              <a:ext uri="{FF2B5EF4-FFF2-40B4-BE49-F238E27FC236}">
                <a16:creationId xmlns:a16="http://schemas.microsoft.com/office/drawing/2014/main" id="{DF9BEEC3-C473-FE4C-A68D-A9F3691567B2}"/>
              </a:ext>
            </a:extLst>
          </p:cNvPr>
          <p:cNvSpPr/>
          <p:nvPr/>
        </p:nvSpPr>
        <p:spPr bwMode="auto">
          <a:xfrm>
            <a:off x="663842" y="2373125"/>
            <a:ext cx="1498438" cy="2509492"/>
          </a:xfrm>
          <a:prstGeom prst="roundRect">
            <a:avLst>
              <a:gd name="adj" fmla="val 3125"/>
            </a:avLst>
          </a:prstGeom>
          <a:solidFill>
            <a:schemeClr val="accent5">
              <a:lumMod val="40000"/>
              <a:lumOff val="60000"/>
              <a:alpha val="33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47" name="Title 1">
            <a:extLst>
              <a:ext uri="{FF2B5EF4-FFF2-40B4-BE49-F238E27FC236}">
                <a16:creationId xmlns:a16="http://schemas.microsoft.com/office/drawing/2014/main" id="{D6D98422-E264-4B4A-A707-60662AB99FF9}"/>
              </a:ext>
            </a:extLst>
          </p:cNvPr>
          <p:cNvSpPr txBox="1">
            <a:spLocks/>
          </p:cNvSpPr>
          <p:nvPr/>
        </p:nvSpPr>
        <p:spPr>
          <a:xfrm>
            <a:off x="2446046" y="3209255"/>
            <a:ext cx="589663" cy="150863"/>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Pods</a:t>
            </a:r>
          </a:p>
        </p:txBody>
      </p:sp>
      <p:cxnSp>
        <p:nvCxnSpPr>
          <p:cNvPr id="33" name="Straight Connector 32">
            <a:extLst>
              <a:ext uri="{FF2B5EF4-FFF2-40B4-BE49-F238E27FC236}">
                <a16:creationId xmlns:a16="http://schemas.microsoft.com/office/drawing/2014/main" id="{298C77BE-9C08-E44B-8835-DB2F87D88328}"/>
              </a:ext>
            </a:extLst>
          </p:cNvPr>
          <p:cNvCxnSpPr>
            <a:cxnSpLocks/>
            <a:endCxn id="27" idx="0"/>
          </p:cNvCxnSpPr>
          <p:nvPr/>
        </p:nvCxnSpPr>
        <p:spPr>
          <a:xfrm>
            <a:off x="1223822" y="4425386"/>
            <a:ext cx="163633" cy="60836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49" name="Rectangle: Rounded Corners 113">
            <a:extLst>
              <a:ext uri="{FF2B5EF4-FFF2-40B4-BE49-F238E27FC236}">
                <a16:creationId xmlns:a16="http://schemas.microsoft.com/office/drawing/2014/main" id="{2D81A30A-98A5-874C-9F15-21010E4B98D6}"/>
              </a:ext>
            </a:extLst>
          </p:cNvPr>
          <p:cNvSpPr/>
          <p:nvPr/>
        </p:nvSpPr>
        <p:spPr bwMode="auto">
          <a:xfrm>
            <a:off x="2245627" y="2373125"/>
            <a:ext cx="1498438" cy="2509492"/>
          </a:xfrm>
          <a:prstGeom prst="roundRect">
            <a:avLst>
              <a:gd name="adj" fmla="val 3125"/>
            </a:avLst>
          </a:prstGeom>
          <a:solidFill>
            <a:schemeClr val="accent5">
              <a:lumMod val="40000"/>
              <a:lumOff val="60000"/>
              <a:alpha val="33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52" name="Rectangle: Rounded Corners 129">
            <a:extLst>
              <a:ext uri="{FF2B5EF4-FFF2-40B4-BE49-F238E27FC236}">
                <a16:creationId xmlns:a16="http://schemas.microsoft.com/office/drawing/2014/main" id="{1CB56F1A-99CA-AD45-98B3-F0F57330D37C}"/>
              </a:ext>
            </a:extLst>
          </p:cNvPr>
          <p:cNvSpPr/>
          <p:nvPr/>
        </p:nvSpPr>
        <p:spPr bwMode="auto">
          <a:xfrm>
            <a:off x="2430863" y="3433931"/>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53" name="Rectangle: Rounded Corners 129">
            <a:extLst>
              <a:ext uri="{FF2B5EF4-FFF2-40B4-BE49-F238E27FC236}">
                <a16:creationId xmlns:a16="http://schemas.microsoft.com/office/drawing/2014/main" id="{2C5201D7-D0A9-C94E-97EA-EDFEF6098310}"/>
              </a:ext>
            </a:extLst>
          </p:cNvPr>
          <p:cNvSpPr/>
          <p:nvPr/>
        </p:nvSpPr>
        <p:spPr bwMode="auto">
          <a:xfrm>
            <a:off x="2533088" y="3526721"/>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60" name="Title 1">
            <a:extLst>
              <a:ext uri="{FF2B5EF4-FFF2-40B4-BE49-F238E27FC236}">
                <a16:creationId xmlns:a16="http://schemas.microsoft.com/office/drawing/2014/main" id="{EF04B4A6-48F5-BD42-808F-F55DEA87108D}"/>
              </a:ext>
            </a:extLst>
          </p:cNvPr>
          <p:cNvSpPr txBox="1">
            <a:spLocks/>
          </p:cNvSpPr>
          <p:nvPr/>
        </p:nvSpPr>
        <p:spPr>
          <a:xfrm>
            <a:off x="2739168" y="3449029"/>
            <a:ext cx="589663" cy="301621"/>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Containers</a:t>
            </a:r>
          </a:p>
        </p:txBody>
      </p:sp>
      <p:sp>
        <p:nvSpPr>
          <p:cNvPr id="61" name="Freeform: Shape 136">
            <a:extLst>
              <a:ext uri="{FF2B5EF4-FFF2-40B4-BE49-F238E27FC236}">
                <a16:creationId xmlns:a16="http://schemas.microsoft.com/office/drawing/2014/main" id="{20E63EE7-FAFC-9040-A920-0980C7DE97CB}"/>
              </a:ext>
            </a:extLst>
          </p:cNvPr>
          <p:cNvSpPr/>
          <p:nvPr/>
        </p:nvSpPr>
        <p:spPr>
          <a:xfrm>
            <a:off x="2941731" y="3785238"/>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65" name="Freeform: Shape 137">
            <a:extLst>
              <a:ext uri="{FF2B5EF4-FFF2-40B4-BE49-F238E27FC236}">
                <a16:creationId xmlns:a16="http://schemas.microsoft.com/office/drawing/2014/main" id="{BAFB9390-92C6-734E-A47C-A9DB12A7D8C5}"/>
              </a:ext>
            </a:extLst>
          </p:cNvPr>
          <p:cNvSpPr/>
          <p:nvPr/>
        </p:nvSpPr>
        <p:spPr>
          <a:xfrm>
            <a:off x="2941730" y="4106512"/>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66" name="Title 1">
            <a:extLst>
              <a:ext uri="{FF2B5EF4-FFF2-40B4-BE49-F238E27FC236}">
                <a16:creationId xmlns:a16="http://schemas.microsoft.com/office/drawing/2014/main" id="{CE5CF7A2-F281-B449-ACEC-0BB03B45A293}"/>
              </a:ext>
            </a:extLst>
          </p:cNvPr>
          <p:cNvSpPr txBox="1">
            <a:spLocks/>
          </p:cNvSpPr>
          <p:nvPr/>
        </p:nvSpPr>
        <p:spPr>
          <a:xfrm>
            <a:off x="728134" y="2329998"/>
            <a:ext cx="589663" cy="7540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b="1" spc="0" dirty="0" err="1">
                <a:solidFill>
                  <a:srgbClr val="000000"/>
                </a:solidFill>
                <a:latin typeface="Segoe UI Semibold" panose="020B0702040204020203" pitchFamily="34" charset="0"/>
                <a:cs typeface="Segoe UI Semibold" panose="020B0702040204020203" pitchFamily="34" charset="0"/>
              </a:rPr>
              <a:t>ReplicaSet</a:t>
            </a:r>
            <a:endParaRPr lang="en-US" sz="980" b="1"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Replicas: 4</a:t>
            </a: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p:txBody>
      </p:sp>
      <p:sp>
        <p:nvSpPr>
          <p:cNvPr id="67" name="Title 1">
            <a:extLst>
              <a:ext uri="{FF2B5EF4-FFF2-40B4-BE49-F238E27FC236}">
                <a16:creationId xmlns:a16="http://schemas.microsoft.com/office/drawing/2014/main" id="{696E4577-A26F-9247-BD73-8F362B8BE472}"/>
              </a:ext>
            </a:extLst>
          </p:cNvPr>
          <p:cNvSpPr txBox="1">
            <a:spLocks/>
          </p:cNvSpPr>
          <p:nvPr/>
        </p:nvSpPr>
        <p:spPr>
          <a:xfrm>
            <a:off x="2334351" y="2328247"/>
            <a:ext cx="589663" cy="7540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b="1" spc="0" dirty="0" err="1">
                <a:solidFill>
                  <a:srgbClr val="000000"/>
                </a:solidFill>
                <a:latin typeface="Segoe UI Semibold" panose="020B0702040204020203" pitchFamily="34" charset="0"/>
                <a:cs typeface="Segoe UI Semibold" panose="020B0702040204020203" pitchFamily="34" charset="0"/>
              </a:rPr>
              <a:t>ReplicaSet</a:t>
            </a:r>
            <a:endParaRPr lang="en-US" sz="980" b="1"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Replicas: 2</a:t>
            </a: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p:txBody>
      </p:sp>
      <p:sp>
        <p:nvSpPr>
          <p:cNvPr id="68" name="Title 1">
            <a:extLst>
              <a:ext uri="{FF2B5EF4-FFF2-40B4-BE49-F238E27FC236}">
                <a16:creationId xmlns:a16="http://schemas.microsoft.com/office/drawing/2014/main" id="{FB41A647-BEB3-5648-A5FC-0A734A9858B3}"/>
              </a:ext>
            </a:extLst>
          </p:cNvPr>
          <p:cNvSpPr txBox="1">
            <a:spLocks/>
          </p:cNvSpPr>
          <p:nvPr/>
        </p:nvSpPr>
        <p:spPr>
          <a:xfrm>
            <a:off x="603148" y="205969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Deployment</a:t>
            </a:r>
          </a:p>
        </p:txBody>
      </p:sp>
      <p:sp>
        <p:nvSpPr>
          <p:cNvPr id="27" name="Rectangle: Rounded Corners 129">
            <a:extLst>
              <a:ext uri="{FF2B5EF4-FFF2-40B4-BE49-F238E27FC236}">
                <a16:creationId xmlns:a16="http://schemas.microsoft.com/office/drawing/2014/main" id="{898A2860-2A40-5147-9573-B4625C67991B}"/>
              </a:ext>
            </a:extLst>
          </p:cNvPr>
          <p:cNvSpPr/>
          <p:nvPr/>
        </p:nvSpPr>
        <p:spPr bwMode="auto">
          <a:xfrm>
            <a:off x="786814" y="5033748"/>
            <a:ext cx="1201283" cy="435055"/>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980" dirty="0">
                <a:solidFill>
                  <a:srgbClr val="505050"/>
                </a:solidFill>
                <a:latin typeface="Segoe UI"/>
                <a:cs typeface="Segoe UI" pitchFamily="34" charset="0"/>
              </a:rPr>
              <a:t>Service</a:t>
            </a:r>
          </a:p>
        </p:txBody>
      </p:sp>
      <p:sp>
        <p:nvSpPr>
          <p:cNvPr id="28" name="Rectangle: Rounded Corners 129">
            <a:extLst>
              <a:ext uri="{FF2B5EF4-FFF2-40B4-BE49-F238E27FC236}">
                <a16:creationId xmlns:a16="http://schemas.microsoft.com/office/drawing/2014/main" id="{7B8A381A-3DC1-E14B-B47F-235F05B6BD50}"/>
              </a:ext>
            </a:extLst>
          </p:cNvPr>
          <p:cNvSpPr/>
          <p:nvPr/>
        </p:nvSpPr>
        <p:spPr bwMode="auto">
          <a:xfrm>
            <a:off x="2341088" y="5033747"/>
            <a:ext cx="1201283" cy="435055"/>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980" dirty="0">
                <a:solidFill>
                  <a:srgbClr val="505050"/>
                </a:solidFill>
                <a:latin typeface="Segoe UI"/>
                <a:cs typeface="Segoe UI" pitchFamily="34" charset="0"/>
              </a:rPr>
              <a:t>Service</a:t>
            </a:r>
          </a:p>
        </p:txBody>
      </p:sp>
      <p:cxnSp>
        <p:nvCxnSpPr>
          <p:cNvPr id="6" name="Straight Connector 5">
            <a:extLst>
              <a:ext uri="{FF2B5EF4-FFF2-40B4-BE49-F238E27FC236}">
                <a16:creationId xmlns:a16="http://schemas.microsoft.com/office/drawing/2014/main" id="{08A37AE4-6C60-9A45-AA1D-D0FDEE160938}"/>
              </a:ext>
            </a:extLst>
          </p:cNvPr>
          <p:cNvCxnSpPr>
            <a:cxnSpLocks/>
          </p:cNvCxnSpPr>
          <p:nvPr/>
        </p:nvCxnSpPr>
        <p:spPr>
          <a:xfrm>
            <a:off x="1009499" y="4262087"/>
            <a:ext cx="353458" cy="736594"/>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273C2B32-BC78-1343-8E78-FD9D74F28057}"/>
              </a:ext>
            </a:extLst>
          </p:cNvPr>
          <p:cNvCxnSpPr>
            <a:cxnSpLocks/>
            <a:endCxn id="27" idx="0"/>
          </p:cNvCxnSpPr>
          <p:nvPr/>
        </p:nvCxnSpPr>
        <p:spPr>
          <a:xfrm flipH="1">
            <a:off x="1387455" y="4461161"/>
            <a:ext cx="12313" cy="572586"/>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6">
            <a:extLst>
              <a:ext uri="{FF2B5EF4-FFF2-40B4-BE49-F238E27FC236}">
                <a16:creationId xmlns:a16="http://schemas.microsoft.com/office/drawing/2014/main" id="{F9350366-CAB4-E041-AC0A-3917085E668C}"/>
              </a:ext>
            </a:extLst>
          </p:cNvPr>
          <p:cNvCxnSpPr>
            <a:cxnSpLocks/>
            <a:stCxn id="43" idx="2"/>
            <a:endCxn id="27" idx="0"/>
          </p:cNvCxnSpPr>
          <p:nvPr/>
        </p:nvCxnSpPr>
        <p:spPr>
          <a:xfrm flipH="1">
            <a:off x="1387455" y="4519656"/>
            <a:ext cx="179953" cy="514091"/>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38" name="Rectangle: Rounded Corners 129">
            <a:extLst>
              <a:ext uri="{FF2B5EF4-FFF2-40B4-BE49-F238E27FC236}">
                <a16:creationId xmlns:a16="http://schemas.microsoft.com/office/drawing/2014/main" id="{8C96608E-CC36-3841-B4AB-4E970A51A1AB}"/>
              </a:ext>
            </a:extLst>
          </p:cNvPr>
          <p:cNvSpPr/>
          <p:nvPr/>
        </p:nvSpPr>
        <p:spPr bwMode="auto">
          <a:xfrm>
            <a:off x="805049" y="3304973"/>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39" name="Rectangle: Rounded Corners 129">
            <a:extLst>
              <a:ext uri="{FF2B5EF4-FFF2-40B4-BE49-F238E27FC236}">
                <a16:creationId xmlns:a16="http://schemas.microsoft.com/office/drawing/2014/main" id="{671312D6-91DD-2B4C-9B2D-DBEE9112CA71}"/>
              </a:ext>
            </a:extLst>
          </p:cNvPr>
          <p:cNvSpPr/>
          <p:nvPr/>
        </p:nvSpPr>
        <p:spPr bwMode="auto">
          <a:xfrm>
            <a:off x="888395" y="3397759"/>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2" name="Rectangle: Rounded Corners 129">
            <a:extLst>
              <a:ext uri="{FF2B5EF4-FFF2-40B4-BE49-F238E27FC236}">
                <a16:creationId xmlns:a16="http://schemas.microsoft.com/office/drawing/2014/main" id="{1BD6373D-6344-4D47-A058-9A12343CE218}"/>
              </a:ext>
            </a:extLst>
          </p:cNvPr>
          <p:cNvSpPr/>
          <p:nvPr/>
        </p:nvSpPr>
        <p:spPr bwMode="auto">
          <a:xfrm>
            <a:off x="990621" y="3509420"/>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3" name="Rectangle: Rounded Corners 129">
            <a:extLst>
              <a:ext uri="{FF2B5EF4-FFF2-40B4-BE49-F238E27FC236}">
                <a16:creationId xmlns:a16="http://schemas.microsoft.com/office/drawing/2014/main" id="{9774D98A-42D0-6146-B414-1688969790C8}"/>
              </a:ext>
            </a:extLst>
          </p:cNvPr>
          <p:cNvSpPr/>
          <p:nvPr/>
        </p:nvSpPr>
        <p:spPr bwMode="auto">
          <a:xfrm>
            <a:off x="1092846" y="3602209"/>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6B02FD1-8859-6E45-94F5-D7AECE5BBFDE}"/>
              </a:ext>
            </a:extLst>
          </p:cNvPr>
          <p:cNvSpPr txBox="1">
            <a:spLocks/>
          </p:cNvSpPr>
          <p:nvPr/>
        </p:nvSpPr>
        <p:spPr>
          <a:xfrm>
            <a:off x="1298926" y="3524517"/>
            <a:ext cx="589663" cy="301621"/>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Containers</a:t>
            </a:r>
          </a:p>
        </p:txBody>
      </p:sp>
      <p:sp>
        <p:nvSpPr>
          <p:cNvPr id="45" name="Freeform: Shape 136">
            <a:extLst>
              <a:ext uri="{FF2B5EF4-FFF2-40B4-BE49-F238E27FC236}">
                <a16:creationId xmlns:a16="http://schemas.microsoft.com/office/drawing/2014/main" id="{03DF70E2-2FA7-3041-BF0D-CACA40452743}"/>
              </a:ext>
            </a:extLst>
          </p:cNvPr>
          <p:cNvSpPr/>
          <p:nvPr/>
        </p:nvSpPr>
        <p:spPr>
          <a:xfrm>
            <a:off x="1501489" y="3860726"/>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46" name="Freeform: Shape 137">
            <a:extLst>
              <a:ext uri="{FF2B5EF4-FFF2-40B4-BE49-F238E27FC236}">
                <a16:creationId xmlns:a16="http://schemas.microsoft.com/office/drawing/2014/main" id="{6936B59F-5442-4844-9D9B-0F92B3991040}"/>
              </a:ext>
            </a:extLst>
          </p:cNvPr>
          <p:cNvSpPr/>
          <p:nvPr/>
        </p:nvSpPr>
        <p:spPr>
          <a:xfrm>
            <a:off x="1501488" y="418200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cxnSp>
        <p:nvCxnSpPr>
          <p:cNvPr id="48" name="Straight Connector 47">
            <a:extLst>
              <a:ext uri="{FF2B5EF4-FFF2-40B4-BE49-F238E27FC236}">
                <a16:creationId xmlns:a16="http://schemas.microsoft.com/office/drawing/2014/main" id="{17B7CB89-ED37-0E42-9F5A-CE6F93F69CDB}"/>
              </a:ext>
            </a:extLst>
          </p:cNvPr>
          <p:cNvCxnSpPr>
            <a:cxnSpLocks/>
          </p:cNvCxnSpPr>
          <p:nvPr/>
        </p:nvCxnSpPr>
        <p:spPr>
          <a:xfrm>
            <a:off x="2778097" y="4432824"/>
            <a:ext cx="163633" cy="60836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5D5DB4D6-C98D-B340-9719-99F6C4AF461E}"/>
              </a:ext>
            </a:extLst>
          </p:cNvPr>
          <p:cNvCxnSpPr>
            <a:cxnSpLocks/>
            <a:stCxn id="53" idx="2"/>
          </p:cNvCxnSpPr>
          <p:nvPr/>
        </p:nvCxnSpPr>
        <p:spPr>
          <a:xfrm flipH="1">
            <a:off x="2941730" y="4444168"/>
            <a:ext cx="65920" cy="597018"/>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55" name="TextBox 54">
            <a:extLst>
              <a:ext uri="{FF2B5EF4-FFF2-40B4-BE49-F238E27FC236}">
                <a16:creationId xmlns:a16="http://schemas.microsoft.com/office/drawing/2014/main" id="{BF30941C-A3A9-3147-83B5-23FF752BC813}"/>
              </a:ext>
            </a:extLst>
          </p:cNvPr>
          <p:cNvSpPr txBox="1"/>
          <p:nvPr/>
        </p:nvSpPr>
        <p:spPr>
          <a:xfrm>
            <a:off x="4598512" y="1210856"/>
            <a:ext cx="5661631" cy="425132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Provides </a:t>
            </a:r>
            <a:r>
              <a:rPr lang="en-US" sz="2353" dirty="0">
                <a:solidFill>
                  <a:srgbClr val="00B050"/>
                </a:solidFill>
                <a:latin typeface="Segoe UI"/>
              </a:rPr>
              <a:t>Layer 4</a:t>
            </a:r>
            <a:r>
              <a:rPr lang="en-US" sz="2353" dirty="0">
                <a:gradFill>
                  <a:gsLst>
                    <a:gs pos="2917">
                      <a:srgbClr val="3C3C41"/>
                    </a:gs>
                    <a:gs pos="30000">
                      <a:srgbClr val="3C3C41"/>
                    </a:gs>
                  </a:gsLst>
                  <a:lin ang="5400000" scaled="0"/>
                </a:gradFill>
                <a:latin typeface="Segoe UI"/>
              </a:rPr>
              <a:t> Load Balancing</a:t>
            </a:r>
          </a:p>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Types:</a:t>
            </a:r>
          </a:p>
          <a:p>
            <a:pPr marL="336145" indent="-336145" defTabSz="914367">
              <a:lnSpc>
                <a:spcPct val="90000"/>
              </a:lnSpc>
              <a:spcAft>
                <a:spcPts val="588"/>
              </a:spcAft>
              <a:buFontTx/>
              <a:buChar char="-"/>
            </a:pPr>
            <a:r>
              <a:rPr lang="en-US" sz="2353" b="1" dirty="0" err="1">
                <a:gradFill>
                  <a:gsLst>
                    <a:gs pos="2917">
                      <a:srgbClr val="3C3C41"/>
                    </a:gs>
                    <a:gs pos="30000">
                      <a:srgbClr val="3C3C41"/>
                    </a:gs>
                  </a:gsLst>
                  <a:lin ang="5400000" scaled="0"/>
                </a:gradFill>
                <a:latin typeface="Segoe UI"/>
              </a:rPr>
              <a:t>ClusterIP</a:t>
            </a:r>
            <a:r>
              <a:rPr lang="en-US" sz="2353" dirty="0">
                <a:gradFill>
                  <a:gsLst>
                    <a:gs pos="2917">
                      <a:srgbClr val="3C3C41"/>
                    </a:gs>
                    <a:gs pos="30000">
                      <a:srgbClr val="3C3C41"/>
                    </a:gs>
                  </a:gsLst>
                  <a:lin ang="5400000" scaled="0"/>
                </a:gradFill>
                <a:latin typeface="Segoe UI"/>
              </a:rPr>
              <a:t>: Service is provided an IP internal to the cluster</a:t>
            </a:r>
          </a:p>
          <a:p>
            <a:pPr marL="336145" indent="-336145" defTabSz="914367">
              <a:lnSpc>
                <a:spcPct val="90000"/>
              </a:lnSpc>
              <a:spcAft>
                <a:spcPts val="588"/>
              </a:spcAft>
              <a:buFontTx/>
              <a:buChar char="-"/>
            </a:pPr>
            <a:r>
              <a:rPr lang="en-US" sz="2353" b="1" dirty="0" err="1">
                <a:gradFill>
                  <a:gsLst>
                    <a:gs pos="2917">
                      <a:srgbClr val="3C3C41"/>
                    </a:gs>
                    <a:gs pos="30000">
                      <a:srgbClr val="3C3C41"/>
                    </a:gs>
                  </a:gsLst>
                  <a:lin ang="5400000" scaled="0"/>
                </a:gradFill>
                <a:latin typeface="Segoe UI"/>
              </a:rPr>
              <a:t>NodePort</a:t>
            </a:r>
            <a:r>
              <a:rPr lang="en-US" sz="2353" dirty="0">
                <a:gradFill>
                  <a:gsLst>
                    <a:gs pos="2917">
                      <a:srgbClr val="3C3C41"/>
                    </a:gs>
                    <a:gs pos="30000">
                      <a:srgbClr val="3C3C41"/>
                    </a:gs>
                  </a:gsLst>
                  <a:lin ang="5400000" scaled="0"/>
                </a:gradFill>
                <a:latin typeface="Segoe UI"/>
              </a:rPr>
              <a:t>: Allocates a port used to access the service across all nodes</a:t>
            </a:r>
          </a:p>
          <a:p>
            <a:pPr marL="336145" indent="-336145" defTabSz="914367">
              <a:lnSpc>
                <a:spcPct val="90000"/>
              </a:lnSpc>
              <a:spcAft>
                <a:spcPts val="588"/>
              </a:spcAft>
              <a:buFontTx/>
              <a:buChar char="-"/>
            </a:pPr>
            <a:r>
              <a:rPr lang="en-US" sz="2353" b="1" dirty="0" err="1">
                <a:gradFill>
                  <a:gsLst>
                    <a:gs pos="2917">
                      <a:srgbClr val="3C3C41"/>
                    </a:gs>
                    <a:gs pos="30000">
                      <a:srgbClr val="3C3C41"/>
                    </a:gs>
                  </a:gsLst>
                  <a:lin ang="5400000" scaled="0"/>
                </a:gradFill>
                <a:latin typeface="Segoe UI"/>
              </a:rPr>
              <a:t>LoadBalancer</a:t>
            </a:r>
            <a:r>
              <a:rPr lang="en-US" sz="2353" dirty="0">
                <a:gradFill>
                  <a:gsLst>
                    <a:gs pos="2917">
                      <a:srgbClr val="3C3C41"/>
                    </a:gs>
                    <a:gs pos="30000">
                      <a:srgbClr val="3C3C41"/>
                    </a:gs>
                  </a:gsLst>
                  <a:lin ang="5400000" scaled="0"/>
                </a:gradFill>
                <a:latin typeface="Segoe UI"/>
              </a:rPr>
              <a:t>: Exposes the service via a cloud provider </a:t>
            </a:r>
            <a:r>
              <a:rPr lang="en-US" sz="2353" dirty="0" err="1">
                <a:gradFill>
                  <a:gsLst>
                    <a:gs pos="2917">
                      <a:srgbClr val="3C3C41"/>
                    </a:gs>
                    <a:gs pos="30000">
                      <a:srgbClr val="3C3C41"/>
                    </a:gs>
                  </a:gsLst>
                  <a:lin ang="5400000" scaled="0"/>
                </a:gradFill>
                <a:latin typeface="Segoe UI"/>
              </a:rPr>
              <a:t>loadbalancer</a:t>
            </a:r>
            <a:r>
              <a:rPr lang="en-US" sz="2353" dirty="0">
                <a:gradFill>
                  <a:gsLst>
                    <a:gs pos="2917">
                      <a:srgbClr val="3C3C41"/>
                    </a:gs>
                    <a:gs pos="30000">
                      <a:srgbClr val="3C3C41"/>
                    </a:gs>
                  </a:gsLst>
                  <a:lin ang="5400000" scaled="0"/>
                </a:gradFill>
                <a:latin typeface="Segoe UI"/>
              </a:rPr>
              <a:t> (ex. Azure internal or external LB)</a:t>
            </a:r>
          </a:p>
          <a:p>
            <a:pPr marL="336145" indent="-336145" defTabSz="914367">
              <a:lnSpc>
                <a:spcPct val="90000"/>
              </a:lnSpc>
              <a:spcAft>
                <a:spcPts val="588"/>
              </a:spcAft>
              <a:buFontTx/>
              <a:buChar char="-"/>
            </a:pPr>
            <a:r>
              <a:rPr lang="en-US" sz="2353" b="1" dirty="0" err="1">
                <a:gradFill>
                  <a:gsLst>
                    <a:gs pos="2917">
                      <a:srgbClr val="3C3C41"/>
                    </a:gs>
                    <a:gs pos="30000">
                      <a:srgbClr val="3C3C41"/>
                    </a:gs>
                  </a:gsLst>
                  <a:lin ang="5400000" scaled="0"/>
                </a:gradFill>
                <a:latin typeface="Segoe UI"/>
              </a:rPr>
              <a:t>ExternalName</a:t>
            </a:r>
            <a:r>
              <a:rPr lang="en-US" sz="2353" dirty="0">
                <a:gradFill>
                  <a:gsLst>
                    <a:gs pos="2917">
                      <a:srgbClr val="3C3C41"/>
                    </a:gs>
                    <a:gs pos="30000">
                      <a:srgbClr val="3C3C41"/>
                    </a:gs>
                  </a:gsLst>
                  <a:lin ang="5400000" scaled="0"/>
                </a:gradFill>
                <a:latin typeface="Segoe UI"/>
              </a:rPr>
              <a:t>: Expose the service via cluster DNS mapping</a:t>
            </a:r>
          </a:p>
        </p:txBody>
      </p:sp>
    </p:spTree>
    <p:extLst>
      <p:ext uri="{BB962C8B-B14F-4D97-AF65-F5344CB8AC3E}">
        <p14:creationId xmlns:p14="http://schemas.microsoft.com/office/powerpoint/2010/main" val="156711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2E5F-6822-174F-898D-2AAB25EA589C}"/>
              </a:ext>
            </a:extLst>
          </p:cNvPr>
          <p:cNvSpPr>
            <a:spLocks noGrp="1"/>
          </p:cNvSpPr>
          <p:nvPr>
            <p:ph type="title"/>
          </p:nvPr>
        </p:nvSpPr>
        <p:spPr/>
        <p:txBody>
          <a:bodyPr/>
          <a:lstStyle/>
          <a:p>
            <a:r>
              <a:rPr lang="en-US" dirty="0"/>
              <a:t>Kubernetes Resources: Ingress</a:t>
            </a:r>
          </a:p>
        </p:txBody>
      </p:sp>
      <p:sp>
        <p:nvSpPr>
          <p:cNvPr id="3" name="Footer Placeholder 2">
            <a:extLst>
              <a:ext uri="{FF2B5EF4-FFF2-40B4-BE49-F238E27FC236}">
                <a16:creationId xmlns:a16="http://schemas.microsoft.com/office/drawing/2014/main" id="{11B4C4B1-7B49-DA4B-8C2A-ACC6213E16AF}"/>
              </a:ext>
            </a:extLst>
          </p:cNvPr>
          <p:cNvSpPr>
            <a:spLocks noGrp="1"/>
          </p:cNvSpPr>
          <p:nvPr>
            <p:ph type="ftr" sz="quarter" idx="3"/>
          </p:nvPr>
        </p:nvSpPr>
        <p:spPr/>
        <p:txBody>
          <a:bodyPr/>
          <a:lstStyle/>
          <a:p>
            <a:pPr defTabSz="914367"/>
            <a:r>
              <a:rPr lang="en-US">
                <a:solidFill>
                  <a:srgbClr val="FFFFFF">
                    <a:lumMod val="65000"/>
                  </a:srgbClr>
                </a:solidFill>
                <a:latin typeface="Segoe UI"/>
              </a:rPr>
              <a:t>© Microsoft Corporation                                                                                  								                                Azure </a:t>
            </a:r>
          </a:p>
        </p:txBody>
      </p:sp>
      <p:sp>
        <p:nvSpPr>
          <p:cNvPr id="29" name="Rectangle: Rounded Corners 113">
            <a:extLst>
              <a:ext uri="{FF2B5EF4-FFF2-40B4-BE49-F238E27FC236}">
                <a16:creationId xmlns:a16="http://schemas.microsoft.com/office/drawing/2014/main" id="{AA135AC4-61A6-3043-B198-A5B350F2014C}"/>
              </a:ext>
            </a:extLst>
          </p:cNvPr>
          <p:cNvSpPr/>
          <p:nvPr/>
        </p:nvSpPr>
        <p:spPr bwMode="auto">
          <a:xfrm>
            <a:off x="522098" y="1930565"/>
            <a:ext cx="3384428" cy="4306610"/>
          </a:xfrm>
          <a:prstGeom prst="roundRect">
            <a:avLst>
              <a:gd name="adj" fmla="val 3125"/>
            </a:avLst>
          </a:prstGeom>
          <a:solidFill>
            <a:schemeClr val="tx2">
              <a:lumMod val="20000"/>
              <a:lumOff val="80000"/>
              <a:alpha val="3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30" name="Rectangle: Rounded Corners 113">
            <a:extLst>
              <a:ext uri="{FF2B5EF4-FFF2-40B4-BE49-F238E27FC236}">
                <a16:creationId xmlns:a16="http://schemas.microsoft.com/office/drawing/2014/main" id="{DB2DBED0-4907-E84A-98D9-EB7FE9CC09DE}"/>
              </a:ext>
            </a:extLst>
          </p:cNvPr>
          <p:cNvSpPr/>
          <p:nvPr/>
        </p:nvSpPr>
        <p:spPr bwMode="auto">
          <a:xfrm>
            <a:off x="361838" y="1587071"/>
            <a:ext cx="3699675" cy="477578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31" name="Title 1">
            <a:extLst>
              <a:ext uri="{FF2B5EF4-FFF2-40B4-BE49-F238E27FC236}">
                <a16:creationId xmlns:a16="http://schemas.microsoft.com/office/drawing/2014/main" id="{9B311D8B-32E3-B04B-85C6-4FCD7554EEF7}"/>
              </a:ext>
            </a:extLst>
          </p:cNvPr>
          <p:cNvSpPr txBox="1">
            <a:spLocks/>
          </p:cNvSpPr>
          <p:nvPr/>
        </p:nvSpPr>
        <p:spPr>
          <a:xfrm>
            <a:off x="361838" y="143620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Worker node</a:t>
            </a:r>
          </a:p>
        </p:txBody>
      </p:sp>
      <p:sp>
        <p:nvSpPr>
          <p:cNvPr id="32" name="Title 1">
            <a:extLst>
              <a:ext uri="{FF2B5EF4-FFF2-40B4-BE49-F238E27FC236}">
                <a16:creationId xmlns:a16="http://schemas.microsoft.com/office/drawing/2014/main" id="{DF2534A7-257B-DE4F-9C1A-0C4A153229F5}"/>
              </a:ext>
            </a:extLst>
          </p:cNvPr>
          <p:cNvSpPr txBox="1">
            <a:spLocks/>
          </p:cNvSpPr>
          <p:nvPr/>
        </p:nvSpPr>
        <p:spPr>
          <a:xfrm>
            <a:off x="845389" y="3086590"/>
            <a:ext cx="58966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Pods</a:t>
            </a:r>
          </a:p>
        </p:txBody>
      </p:sp>
      <p:sp>
        <p:nvSpPr>
          <p:cNvPr id="36" name="Rectangle: Rounded Corners 113">
            <a:extLst>
              <a:ext uri="{FF2B5EF4-FFF2-40B4-BE49-F238E27FC236}">
                <a16:creationId xmlns:a16="http://schemas.microsoft.com/office/drawing/2014/main" id="{DF9BEEC3-C473-FE4C-A68D-A9F3691567B2}"/>
              </a:ext>
            </a:extLst>
          </p:cNvPr>
          <p:cNvSpPr/>
          <p:nvPr/>
        </p:nvSpPr>
        <p:spPr bwMode="auto">
          <a:xfrm>
            <a:off x="663842" y="2373125"/>
            <a:ext cx="1498438" cy="2509492"/>
          </a:xfrm>
          <a:prstGeom prst="roundRect">
            <a:avLst>
              <a:gd name="adj" fmla="val 3125"/>
            </a:avLst>
          </a:prstGeom>
          <a:solidFill>
            <a:schemeClr val="accent5">
              <a:lumMod val="60000"/>
              <a:lumOff val="40000"/>
              <a:alpha val="33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47" name="Title 1">
            <a:extLst>
              <a:ext uri="{FF2B5EF4-FFF2-40B4-BE49-F238E27FC236}">
                <a16:creationId xmlns:a16="http://schemas.microsoft.com/office/drawing/2014/main" id="{D6D98422-E264-4B4A-A707-60662AB99FF9}"/>
              </a:ext>
            </a:extLst>
          </p:cNvPr>
          <p:cNvSpPr txBox="1">
            <a:spLocks/>
          </p:cNvSpPr>
          <p:nvPr/>
        </p:nvSpPr>
        <p:spPr>
          <a:xfrm>
            <a:off x="2446046" y="3209255"/>
            <a:ext cx="589663" cy="150863"/>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Pods</a:t>
            </a:r>
          </a:p>
        </p:txBody>
      </p:sp>
      <p:cxnSp>
        <p:nvCxnSpPr>
          <p:cNvPr id="33" name="Straight Connector 32">
            <a:extLst>
              <a:ext uri="{FF2B5EF4-FFF2-40B4-BE49-F238E27FC236}">
                <a16:creationId xmlns:a16="http://schemas.microsoft.com/office/drawing/2014/main" id="{298C77BE-9C08-E44B-8835-DB2F87D88328}"/>
              </a:ext>
            </a:extLst>
          </p:cNvPr>
          <p:cNvCxnSpPr>
            <a:cxnSpLocks/>
            <a:endCxn id="27" idx="0"/>
          </p:cNvCxnSpPr>
          <p:nvPr/>
        </p:nvCxnSpPr>
        <p:spPr>
          <a:xfrm>
            <a:off x="1223822" y="4425386"/>
            <a:ext cx="163633" cy="60836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49" name="Rectangle: Rounded Corners 113">
            <a:extLst>
              <a:ext uri="{FF2B5EF4-FFF2-40B4-BE49-F238E27FC236}">
                <a16:creationId xmlns:a16="http://schemas.microsoft.com/office/drawing/2014/main" id="{2D81A30A-98A5-874C-9F15-21010E4B98D6}"/>
              </a:ext>
            </a:extLst>
          </p:cNvPr>
          <p:cNvSpPr/>
          <p:nvPr/>
        </p:nvSpPr>
        <p:spPr bwMode="auto">
          <a:xfrm>
            <a:off x="2245627" y="2373125"/>
            <a:ext cx="1498438" cy="2509492"/>
          </a:xfrm>
          <a:prstGeom prst="roundRect">
            <a:avLst>
              <a:gd name="adj" fmla="val 3125"/>
            </a:avLst>
          </a:prstGeom>
          <a:solidFill>
            <a:schemeClr val="accent5">
              <a:lumMod val="60000"/>
              <a:lumOff val="40000"/>
              <a:alpha val="33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dirty="0">
              <a:solidFill>
                <a:srgbClr val="505050"/>
              </a:solidFill>
              <a:latin typeface="Segoe UI"/>
              <a:cs typeface="Segoe UI" pitchFamily="34" charset="0"/>
            </a:endParaRPr>
          </a:p>
        </p:txBody>
      </p:sp>
      <p:sp>
        <p:nvSpPr>
          <p:cNvPr id="52" name="Rectangle: Rounded Corners 129">
            <a:extLst>
              <a:ext uri="{FF2B5EF4-FFF2-40B4-BE49-F238E27FC236}">
                <a16:creationId xmlns:a16="http://schemas.microsoft.com/office/drawing/2014/main" id="{1CB56F1A-99CA-AD45-98B3-F0F57330D37C}"/>
              </a:ext>
            </a:extLst>
          </p:cNvPr>
          <p:cNvSpPr/>
          <p:nvPr/>
        </p:nvSpPr>
        <p:spPr bwMode="auto">
          <a:xfrm>
            <a:off x="2430863" y="3433931"/>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53" name="Rectangle: Rounded Corners 129">
            <a:extLst>
              <a:ext uri="{FF2B5EF4-FFF2-40B4-BE49-F238E27FC236}">
                <a16:creationId xmlns:a16="http://schemas.microsoft.com/office/drawing/2014/main" id="{2C5201D7-D0A9-C94E-97EA-EDFEF6098310}"/>
              </a:ext>
            </a:extLst>
          </p:cNvPr>
          <p:cNvSpPr/>
          <p:nvPr/>
        </p:nvSpPr>
        <p:spPr bwMode="auto">
          <a:xfrm>
            <a:off x="2533088" y="3526721"/>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60" name="Title 1">
            <a:extLst>
              <a:ext uri="{FF2B5EF4-FFF2-40B4-BE49-F238E27FC236}">
                <a16:creationId xmlns:a16="http://schemas.microsoft.com/office/drawing/2014/main" id="{EF04B4A6-48F5-BD42-808F-F55DEA87108D}"/>
              </a:ext>
            </a:extLst>
          </p:cNvPr>
          <p:cNvSpPr txBox="1">
            <a:spLocks/>
          </p:cNvSpPr>
          <p:nvPr/>
        </p:nvSpPr>
        <p:spPr>
          <a:xfrm>
            <a:off x="2739168" y="3449029"/>
            <a:ext cx="589663" cy="301621"/>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Containers</a:t>
            </a:r>
          </a:p>
        </p:txBody>
      </p:sp>
      <p:sp>
        <p:nvSpPr>
          <p:cNvPr id="61" name="Freeform: Shape 136">
            <a:extLst>
              <a:ext uri="{FF2B5EF4-FFF2-40B4-BE49-F238E27FC236}">
                <a16:creationId xmlns:a16="http://schemas.microsoft.com/office/drawing/2014/main" id="{20E63EE7-FAFC-9040-A920-0980C7DE97CB}"/>
              </a:ext>
            </a:extLst>
          </p:cNvPr>
          <p:cNvSpPr/>
          <p:nvPr/>
        </p:nvSpPr>
        <p:spPr>
          <a:xfrm>
            <a:off x="2941731" y="3785238"/>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65" name="Freeform: Shape 137">
            <a:extLst>
              <a:ext uri="{FF2B5EF4-FFF2-40B4-BE49-F238E27FC236}">
                <a16:creationId xmlns:a16="http://schemas.microsoft.com/office/drawing/2014/main" id="{BAFB9390-92C6-734E-A47C-A9DB12A7D8C5}"/>
              </a:ext>
            </a:extLst>
          </p:cNvPr>
          <p:cNvSpPr/>
          <p:nvPr/>
        </p:nvSpPr>
        <p:spPr>
          <a:xfrm>
            <a:off x="2941730" y="4106512"/>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66" name="Title 1">
            <a:extLst>
              <a:ext uri="{FF2B5EF4-FFF2-40B4-BE49-F238E27FC236}">
                <a16:creationId xmlns:a16="http://schemas.microsoft.com/office/drawing/2014/main" id="{CE5CF7A2-F281-B449-ACEC-0BB03B45A293}"/>
              </a:ext>
            </a:extLst>
          </p:cNvPr>
          <p:cNvSpPr txBox="1">
            <a:spLocks/>
          </p:cNvSpPr>
          <p:nvPr/>
        </p:nvSpPr>
        <p:spPr>
          <a:xfrm>
            <a:off x="728134" y="2329998"/>
            <a:ext cx="589663" cy="7540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b="1" spc="0" dirty="0" err="1">
                <a:solidFill>
                  <a:srgbClr val="000000"/>
                </a:solidFill>
                <a:latin typeface="Segoe UI Semibold" panose="020B0702040204020203" pitchFamily="34" charset="0"/>
                <a:cs typeface="Segoe UI Semibold" panose="020B0702040204020203" pitchFamily="34" charset="0"/>
              </a:rPr>
              <a:t>ReplicaSet</a:t>
            </a:r>
            <a:endParaRPr lang="en-US" sz="980" b="1"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Replicas: 4</a:t>
            </a: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p:txBody>
      </p:sp>
      <p:sp>
        <p:nvSpPr>
          <p:cNvPr id="67" name="Title 1">
            <a:extLst>
              <a:ext uri="{FF2B5EF4-FFF2-40B4-BE49-F238E27FC236}">
                <a16:creationId xmlns:a16="http://schemas.microsoft.com/office/drawing/2014/main" id="{696E4577-A26F-9247-BD73-8F362B8BE472}"/>
              </a:ext>
            </a:extLst>
          </p:cNvPr>
          <p:cNvSpPr txBox="1">
            <a:spLocks/>
          </p:cNvSpPr>
          <p:nvPr/>
        </p:nvSpPr>
        <p:spPr>
          <a:xfrm>
            <a:off x="2334351" y="2328247"/>
            <a:ext cx="589663" cy="75405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b="1" spc="0" dirty="0" err="1">
                <a:solidFill>
                  <a:srgbClr val="000000"/>
                </a:solidFill>
                <a:latin typeface="Segoe UI Semibold" panose="020B0702040204020203" pitchFamily="34" charset="0"/>
                <a:cs typeface="Segoe UI Semibold" panose="020B0702040204020203" pitchFamily="34" charset="0"/>
              </a:rPr>
              <a:t>ReplicaSet</a:t>
            </a:r>
            <a:endParaRPr lang="en-US" sz="980" b="1"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Replicas: 2</a:t>
            </a:r>
          </a:p>
          <a:p>
            <a:pPr defTabSz="914367">
              <a:lnSpc>
                <a:spcPct val="100000"/>
              </a:lnSpc>
              <a:defRPr/>
            </a:pPr>
            <a:endParaRPr lang="en-US" sz="980" spc="0" dirty="0">
              <a:solidFill>
                <a:srgbClr val="000000"/>
              </a:solidFill>
              <a:latin typeface="Segoe UI Semibold" panose="020B0702040204020203" pitchFamily="34" charset="0"/>
              <a:cs typeface="Segoe UI Semibold" panose="020B0702040204020203" pitchFamily="34" charset="0"/>
            </a:endParaRPr>
          </a:p>
        </p:txBody>
      </p:sp>
      <p:sp>
        <p:nvSpPr>
          <p:cNvPr id="68" name="Title 1">
            <a:extLst>
              <a:ext uri="{FF2B5EF4-FFF2-40B4-BE49-F238E27FC236}">
                <a16:creationId xmlns:a16="http://schemas.microsoft.com/office/drawing/2014/main" id="{FB41A647-BEB3-5648-A5FC-0A734A9858B3}"/>
              </a:ext>
            </a:extLst>
          </p:cNvPr>
          <p:cNvSpPr txBox="1">
            <a:spLocks/>
          </p:cNvSpPr>
          <p:nvPr/>
        </p:nvSpPr>
        <p:spPr>
          <a:xfrm>
            <a:off x="603148" y="2059699"/>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Deployment</a:t>
            </a:r>
          </a:p>
        </p:txBody>
      </p:sp>
      <p:sp>
        <p:nvSpPr>
          <p:cNvPr id="27" name="Rectangle: Rounded Corners 129">
            <a:extLst>
              <a:ext uri="{FF2B5EF4-FFF2-40B4-BE49-F238E27FC236}">
                <a16:creationId xmlns:a16="http://schemas.microsoft.com/office/drawing/2014/main" id="{898A2860-2A40-5147-9573-B4625C67991B}"/>
              </a:ext>
            </a:extLst>
          </p:cNvPr>
          <p:cNvSpPr/>
          <p:nvPr/>
        </p:nvSpPr>
        <p:spPr bwMode="auto">
          <a:xfrm>
            <a:off x="786814" y="5033748"/>
            <a:ext cx="1201283" cy="435055"/>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980" dirty="0">
                <a:solidFill>
                  <a:srgbClr val="505050"/>
                </a:solidFill>
                <a:latin typeface="Segoe UI"/>
                <a:cs typeface="Segoe UI" pitchFamily="34" charset="0"/>
              </a:rPr>
              <a:t>Service</a:t>
            </a:r>
          </a:p>
        </p:txBody>
      </p:sp>
      <p:sp>
        <p:nvSpPr>
          <p:cNvPr id="28" name="Rectangle: Rounded Corners 129">
            <a:extLst>
              <a:ext uri="{FF2B5EF4-FFF2-40B4-BE49-F238E27FC236}">
                <a16:creationId xmlns:a16="http://schemas.microsoft.com/office/drawing/2014/main" id="{7B8A381A-3DC1-E14B-B47F-235F05B6BD50}"/>
              </a:ext>
            </a:extLst>
          </p:cNvPr>
          <p:cNvSpPr/>
          <p:nvPr/>
        </p:nvSpPr>
        <p:spPr bwMode="auto">
          <a:xfrm>
            <a:off x="2341088" y="5033747"/>
            <a:ext cx="1201283" cy="435055"/>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980" dirty="0">
                <a:solidFill>
                  <a:srgbClr val="505050"/>
                </a:solidFill>
                <a:latin typeface="Segoe UI"/>
                <a:cs typeface="Segoe UI" pitchFamily="34" charset="0"/>
              </a:rPr>
              <a:t>Service</a:t>
            </a:r>
          </a:p>
        </p:txBody>
      </p:sp>
      <p:cxnSp>
        <p:nvCxnSpPr>
          <p:cNvPr id="6" name="Straight Connector 5">
            <a:extLst>
              <a:ext uri="{FF2B5EF4-FFF2-40B4-BE49-F238E27FC236}">
                <a16:creationId xmlns:a16="http://schemas.microsoft.com/office/drawing/2014/main" id="{08A37AE4-6C60-9A45-AA1D-D0FDEE160938}"/>
              </a:ext>
            </a:extLst>
          </p:cNvPr>
          <p:cNvCxnSpPr>
            <a:cxnSpLocks/>
          </p:cNvCxnSpPr>
          <p:nvPr/>
        </p:nvCxnSpPr>
        <p:spPr>
          <a:xfrm>
            <a:off x="1009499" y="4262087"/>
            <a:ext cx="353458" cy="736594"/>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273C2B32-BC78-1343-8E78-FD9D74F28057}"/>
              </a:ext>
            </a:extLst>
          </p:cNvPr>
          <p:cNvCxnSpPr>
            <a:cxnSpLocks/>
            <a:endCxn id="27" idx="0"/>
          </p:cNvCxnSpPr>
          <p:nvPr/>
        </p:nvCxnSpPr>
        <p:spPr>
          <a:xfrm flipH="1">
            <a:off x="1387455" y="4461161"/>
            <a:ext cx="12313" cy="572586"/>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6">
            <a:extLst>
              <a:ext uri="{FF2B5EF4-FFF2-40B4-BE49-F238E27FC236}">
                <a16:creationId xmlns:a16="http://schemas.microsoft.com/office/drawing/2014/main" id="{F9350366-CAB4-E041-AC0A-3917085E668C}"/>
              </a:ext>
            </a:extLst>
          </p:cNvPr>
          <p:cNvCxnSpPr>
            <a:cxnSpLocks/>
            <a:stCxn id="43" idx="2"/>
            <a:endCxn id="27" idx="0"/>
          </p:cNvCxnSpPr>
          <p:nvPr/>
        </p:nvCxnSpPr>
        <p:spPr>
          <a:xfrm flipH="1">
            <a:off x="1387455" y="4519656"/>
            <a:ext cx="179953" cy="514091"/>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38" name="Rectangle: Rounded Corners 129">
            <a:extLst>
              <a:ext uri="{FF2B5EF4-FFF2-40B4-BE49-F238E27FC236}">
                <a16:creationId xmlns:a16="http://schemas.microsoft.com/office/drawing/2014/main" id="{8C96608E-CC36-3841-B4AB-4E970A51A1AB}"/>
              </a:ext>
            </a:extLst>
          </p:cNvPr>
          <p:cNvSpPr/>
          <p:nvPr/>
        </p:nvSpPr>
        <p:spPr bwMode="auto">
          <a:xfrm>
            <a:off x="805049" y="3304973"/>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39" name="Rectangle: Rounded Corners 129">
            <a:extLst>
              <a:ext uri="{FF2B5EF4-FFF2-40B4-BE49-F238E27FC236}">
                <a16:creationId xmlns:a16="http://schemas.microsoft.com/office/drawing/2014/main" id="{671312D6-91DD-2B4C-9B2D-DBEE9112CA71}"/>
              </a:ext>
            </a:extLst>
          </p:cNvPr>
          <p:cNvSpPr/>
          <p:nvPr/>
        </p:nvSpPr>
        <p:spPr bwMode="auto">
          <a:xfrm>
            <a:off x="888395" y="3397759"/>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2" name="Rectangle: Rounded Corners 129">
            <a:extLst>
              <a:ext uri="{FF2B5EF4-FFF2-40B4-BE49-F238E27FC236}">
                <a16:creationId xmlns:a16="http://schemas.microsoft.com/office/drawing/2014/main" id="{1BD6373D-6344-4D47-A058-9A12343CE218}"/>
              </a:ext>
            </a:extLst>
          </p:cNvPr>
          <p:cNvSpPr/>
          <p:nvPr/>
        </p:nvSpPr>
        <p:spPr bwMode="auto">
          <a:xfrm>
            <a:off x="990621" y="3509420"/>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3" name="Rectangle: Rounded Corners 129">
            <a:extLst>
              <a:ext uri="{FF2B5EF4-FFF2-40B4-BE49-F238E27FC236}">
                <a16:creationId xmlns:a16="http://schemas.microsoft.com/office/drawing/2014/main" id="{9774D98A-42D0-6146-B414-1688969790C8}"/>
              </a:ext>
            </a:extLst>
          </p:cNvPr>
          <p:cNvSpPr/>
          <p:nvPr/>
        </p:nvSpPr>
        <p:spPr bwMode="auto">
          <a:xfrm>
            <a:off x="1092846" y="3602209"/>
            <a:ext cx="949124" cy="917447"/>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980">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6B02FD1-8859-6E45-94F5-D7AECE5BBFDE}"/>
              </a:ext>
            </a:extLst>
          </p:cNvPr>
          <p:cNvSpPr txBox="1">
            <a:spLocks/>
          </p:cNvSpPr>
          <p:nvPr/>
        </p:nvSpPr>
        <p:spPr>
          <a:xfrm>
            <a:off x="1298926" y="3524517"/>
            <a:ext cx="589663" cy="301621"/>
          </a:xfrm>
          <a:prstGeom prst="rect">
            <a:avLst/>
          </a:prstGeom>
          <a:solidFill>
            <a:schemeClr val="bg2"/>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Containers</a:t>
            </a:r>
          </a:p>
        </p:txBody>
      </p:sp>
      <p:sp>
        <p:nvSpPr>
          <p:cNvPr id="45" name="Freeform: Shape 136">
            <a:extLst>
              <a:ext uri="{FF2B5EF4-FFF2-40B4-BE49-F238E27FC236}">
                <a16:creationId xmlns:a16="http://schemas.microsoft.com/office/drawing/2014/main" id="{03DF70E2-2FA7-3041-BF0D-CACA40452743}"/>
              </a:ext>
            </a:extLst>
          </p:cNvPr>
          <p:cNvSpPr/>
          <p:nvPr/>
        </p:nvSpPr>
        <p:spPr>
          <a:xfrm>
            <a:off x="1501489" y="3860726"/>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sp>
        <p:nvSpPr>
          <p:cNvPr id="46" name="Freeform: Shape 137">
            <a:extLst>
              <a:ext uri="{FF2B5EF4-FFF2-40B4-BE49-F238E27FC236}">
                <a16:creationId xmlns:a16="http://schemas.microsoft.com/office/drawing/2014/main" id="{6936B59F-5442-4844-9D9B-0F92B3991040}"/>
              </a:ext>
            </a:extLst>
          </p:cNvPr>
          <p:cNvSpPr/>
          <p:nvPr/>
        </p:nvSpPr>
        <p:spPr>
          <a:xfrm>
            <a:off x="1501488" y="4182000"/>
            <a:ext cx="179302" cy="24424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rgbClr val="000000"/>
            </a:solidFill>
            <a:prstDash val="solid"/>
            <a:round/>
          </a:ln>
        </p:spPr>
        <p:txBody>
          <a:bodyPr wrap="square">
            <a:noAutofit/>
          </a:bodyPr>
          <a:lstStyle/>
          <a:p>
            <a:pPr defTabSz="896354">
              <a:defRPr/>
            </a:pPr>
            <a:endParaRPr lang="en-US" sz="980">
              <a:solidFill>
                <a:srgbClr val="FFFFFF"/>
              </a:solidFill>
              <a:latin typeface="Segoe UI"/>
            </a:endParaRPr>
          </a:p>
        </p:txBody>
      </p:sp>
      <p:cxnSp>
        <p:nvCxnSpPr>
          <p:cNvPr id="48" name="Straight Connector 47">
            <a:extLst>
              <a:ext uri="{FF2B5EF4-FFF2-40B4-BE49-F238E27FC236}">
                <a16:creationId xmlns:a16="http://schemas.microsoft.com/office/drawing/2014/main" id="{17B7CB89-ED37-0E42-9F5A-CE6F93F69CDB}"/>
              </a:ext>
            </a:extLst>
          </p:cNvPr>
          <p:cNvCxnSpPr>
            <a:cxnSpLocks/>
          </p:cNvCxnSpPr>
          <p:nvPr/>
        </p:nvCxnSpPr>
        <p:spPr>
          <a:xfrm>
            <a:off x="2778097" y="4432824"/>
            <a:ext cx="163633" cy="60836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5D5DB4D6-C98D-B340-9719-99F6C4AF461E}"/>
              </a:ext>
            </a:extLst>
          </p:cNvPr>
          <p:cNvCxnSpPr>
            <a:cxnSpLocks/>
            <a:stCxn id="53" idx="2"/>
          </p:cNvCxnSpPr>
          <p:nvPr/>
        </p:nvCxnSpPr>
        <p:spPr>
          <a:xfrm flipH="1">
            <a:off x="2941730" y="4444168"/>
            <a:ext cx="65920" cy="597018"/>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
        <p:nvSpPr>
          <p:cNvPr id="55" name="TextBox 54">
            <a:extLst>
              <a:ext uri="{FF2B5EF4-FFF2-40B4-BE49-F238E27FC236}">
                <a16:creationId xmlns:a16="http://schemas.microsoft.com/office/drawing/2014/main" id="{BF30941C-A3A9-3147-83B5-23FF752BC813}"/>
              </a:ext>
            </a:extLst>
          </p:cNvPr>
          <p:cNvSpPr txBox="1"/>
          <p:nvPr/>
        </p:nvSpPr>
        <p:spPr>
          <a:xfrm>
            <a:off x="4598512" y="1210857"/>
            <a:ext cx="6206034" cy="561188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Provides </a:t>
            </a:r>
            <a:r>
              <a:rPr lang="en-US" sz="2353" dirty="0">
                <a:solidFill>
                  <a:srgbClr val="00B050"/>
                </a:solidFill>
                <a:latin typeface="Segoe UI"/>
              </a:rPr>
              <a:t>Layer 7</a:t>
            </a:r>
            <a:r>
              <a:rPr lang="en-US" sz="2353" dirty="0">
                <a:gradFill>
                  <a:gsLst>
                    <a:gs pos="2917">
                      <a:srgbClr val="3C3C41"/>
                    </a:gs>
                    <a:gs pos="30000">
                      <a:srgbClr val="3C3C41"/>
                    </a:gs>
                  </a:gsLst>
                  <a:lin ang="5400000" scaled="0"/>
                </a:gradFill>
                <a:latin typeface="Segoe UI"/>
              </a:rPr>
              <a:t> Load Balancing</a:t>
            </a:r>
          </a:p>
          <a:p>
            <a:pPr defTabSz="914367">
              <a:lnSpc>
                <a:spcPct val="90000"/>
              </a:lnSpc>
              <a:spcAft>
                <a:spcPts val="588"/>
              </a:spcAft>
            </a:pPr>
            <a:r>
              <a:rPr lang="en-US" sz="1568" dirty="0">
                <a:gradFill>
                  <a:gsLst>
                    <a:gs pos="2917">
                      <a:srgbClr val="3C3C41"/>
                    </a:gs>
                    <a:gs pos="30000">
                      <a:srgbClr val="3C3C41"/>
                    </a:gs>
                  </a:gsLst>
                  <a:lin ang="5400000" scaled="0"/>
                </a:gradFill>
                <a:latin typeface="Segoe UI"/>
              </a:rPr>
              <a:t>Kubernetes provides the basic API spec but third parties provide implementations, often adding features via Custom Resource Definitions</a:t>
            </a:r>
          </a:p>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Common Ingress Controller Implementations</a:t>
            </a: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Nginx</a:t>
            </a:r>
          </a:p>
          <a:p>
            <a:pPr marL="336145" indent="-336145" defTabSz="914367">
              <a:lnSpc>
                <a:spcPct val="90000"/>
              </a:lnSpc>
              <a:spcAft>
                <a:spcPts val="588"/>
              </a:spcAft>
              <a:buFontTx/>
              <a:buChar char="-"/>
            </a:pPr>
            <a:r>
              <a:rPr lang="en-US" sz="1961" dirty="0" err="1">
                <a:gradFill>
                  <a:gsLst>
                    <a:gs pos="2917">
                      <a:srgbClr val="3C3C41"/>
                    </a:gs>
                    <a:gs pos="30000">
                      <a:srgbClr val="3C3C41"/>
                    </a:gs>
                  </a:gsLst>
                  <a:lin ang="5400000" scaled="0"/>
                </a:gradFill>
                <a:latin typeface="Segoe UI"/>
              </a:rPr>
              <a:t>Traefik</a:t>
            </a:r>
            <a:endParaRPr lang="en-US" sz="1961" dirty="0">
              <a:gradFill>
                <a:gsLst>
                  <a:gs pos="2917">
                    <a:srgbClr val="3C3C41"/>
                  </a:gs>
                  <a:gs pos="30000">
                    <a:srgbClr val="3C3C41"/>
                  </a:gs>
                </a:gsLst>
                <a:lin ang="5400000" scaled="0"/>
              </a:gradFill>
              <a:latin typeface="Segoe UI"/>
            </a:endParaRPr>
          </a:p>
          <a:p>
            <a:pPr marL="336145" indent="-336145" defTabSz="914367">
              <a:lnSpc>
                <a:spcPct val="90000"/>
              </a:lnSpc>
              <a:spcAft>
                <a:spcPts val="588"/>
              </a:spcAft>
              <a:buFontTx/>
              <a:buChar char="-"/>
            </a:pPr>
            <a:r>
              <a:rPr lang="en-US" sz="1961" dirty="0" err="1">
                <a:gradFill>
                  <a:gsLst>
                    <a:gs pos="2917">
                      <a:srgbClr val="3C3C41"/>
                    </a:gs>
                    <a:gs pos="30000">
                      <a:srgbClr val="3C3C41"/>
                    </a:gs>
                  </a:gsLst>
                  <a:lin ang="5400000" scaled="0"/>
                </a:gradFill>
                <a:latin typeface="Segoe UI"/>
              </a:rPr>
              <a:t>Gloo</a:t>
            </a:r>
            <a:endParaRPr lang="en-US" sz="1961" dirty="0">
              <a:gradFill>
                <a:gsLst>
                  <a:gs pos="2917">
                    <a:srgbClr val="3C3C41"/>
                  </a:gs>
                  <a:gs pos="30000">
                    <a:srgbClr val="3C3C41"/>
                  </a:gs>
                </a:gsLst>
                <a:lin ang="5400000" scaled="0"/>
              </a:gradFill>
              <a:latin typeface="Segoe UI"/>
            </a:endParaRP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Kong</a:t>
            </a: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Azure App Gateway</a:t>
            </a:r>
          </a:p>
          <a:p>
            <a:pPr marL="336145" indent="-336145" defTabSz="914367">
              <a:lnSpc>
                <a:spcPct val="90000"/>
              </a:lnSpc>
              <a:spcAft>
                <a:spcPts val="588"/>
              </a:spcAft>
              <a:buFontTx/>
              <a:buChar char="-"/>
            </a:pPr>
            <a:r>
              <a:rPr lang="en-US" sz="1961" dirty="0" err="1">
                <a:gradFill>
                  <a:gsLst>
                    <a:gs pos="2917">
                      <a:srgbClr val="3C3C41"/>
                    </a:gs>
                    <a:gs pos="30000">
                      <a:srgbClr val="3C3C41"/>
                    </a:gs>
                  </a:gsLst>
                  <a:lin ang="5400000" scaled="0"/>
                </a:gradFill>
                <a:latin typeface="Segoe UI"/>
              </a:rPr>
              <a:t>etc</a:t>
            </a:r>
            <a:endParaRPr lang="en-US" sz="1961" dirty="0">
              <a:gradFill>
                <a:gsLst>
                  <a:gs pos="2917">
                    <a:srgbClr val="3C3C41"/>
                  </a:gs>
                  <a:gs pos="30000">
                    <a:srgbClr val="3C3C41"/>
                  </a:gs>
                </a:gsLst>
                <a:lin ang="5400000" scaled="0"/>
              </a:gradFill>
              <a:latin typeface="Segoe UI"/>
            </a:endParaRPr>
          </a:p>
          <a:p>
            <a:pPr defTabSz="914367">
              <a:lnSpc>
                <a:spcPct val="90000"/>
              </a:lnSpc>
              <a:spcAft>
                <a:spcPts val="588"/>
              </a:spcAft>
            </a:pPr>
            <a:r>
              <a:rPr lang="en-US" sz="2353" dirty="0">
                <a:gradFill>
                  <a:gsLst>
                    <a:gs pos="2917">
                      <a:srgbClr val="3C3C41"/>
                    </a:gs>
                    <a:gs pos="30000">
                      <a:srgbClr val="3C3C41"/>
                    </a:gs>
                  </a:gsLst>
                  <a:lin ang="5400000" scaled="0"/>
                </a:gradFill>
                <a:latin typeface="Segoe UI"/>
              </a:rPr>
              <a:t>Common Features:</a:t>
            </a: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SSL Offload</a:t>
            </a: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Routing (including Canary &amp; A/B)</a:t>
            </a:r>
          </a:p>
          <a:p>
            <a:pPr marL="336145" indent="-336145" defTabSz="914367">
              <a:lnSpc>
                <a:spcPct val="90000"/>
              </a:lnSpc>
              <a:spcAft>
                <a:spcPts val="588"/>
              </a:spcAft>
              <a:buFontTx/>
              <a:buChar char="-"/>
            </a:pPr>
            <a:r>
              <a:rPr lang="en-US" sz="1961" dirty="0">
                <a:gradFill>
                  <a:gsLst>
                    <a:gs pos="2917">
                      <a:srgbClr val="3C3C41"/>
                    </a:gs>
                    <a:gs pos="30000">
                      <a:srgbClr val="3C3C41"/>
                    </a:gs>
                  </a:gsLst>
                  <a:lin ang="5400000" scaled="0"/>
                </a:gradFill>
                <a:latin typeface="Segoe UI"/>
              </a:rPr>
              <a:t>WAF</a:t>
            </a:r>
          </a:p>
        </p:txBody>
      </p:sp>
      <p:sp>
        <p:nvSpPr>
          <p:cNvPr id="35" name="Rectangle: Rounded Corners 129">
            <a:extLst>
              <a:ext uri="{FF2B5EF4-FFF2-40B4-BE49-F238E27FC236}">
                <a16:creationId xmlns:a16="http://schemas.microsoft.com/office/drawing/2014/main" id="{E65733BD-C471-704A-A5AD-E7759F532025}"/>
              </a:ext>
            </a:extLst>
          </p:cNvPr>
          <p:cNvSpPr/>
          <p:nvPr/>
        </p:nvSpPr>
        <p:spPr bwMode="auto">
          <a:xfrm>
            <a:off x="1501488" y="5726613"/>
            <a:ext cx="1201283" cy="435055"/>
          </a:xfrm>
          <a:prstGeom prst="roundRect">
            <a:avLst>
              <a:gd name="adj" fmla="val 3125"/>
            </a:avLst>
          </a:prstGeom>
          <a:solidFill>
            <a:schemeClr val="accent2">
              <a:lumMod val="10000"/>
              <a:lumOff val="9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980" dirty="0">
                <a:solidFill>
                  <a:srgbClr val="505050"/>
                </a:solidFill>
                <a:latin typeface="Segoe UI"/>
                <a:cs typeface="Segoe UI" pitchFamily="34" charset="0"/>
              </a:rPr>
              <a:t>Ingress Controller</a:t>
            </a:r>
          </a:p>
        </p:txBody>
      </p:sp>
      <p:cxnSp>
        <p:nvCxnSpPr>
          <p:cNvPr id="40" name="Straight Connector 39">
            <a:extLst>
              <a:ext uri="{FF2B5EF4-FFF2-40B4-BE49-F238E27FC236}">
                <a16:creationId xmlns:a16="http://schemas.microsoft.com/office/drawing/2014/main" id="{D20B4823-AABE-1E44-AFC7-0331ADED15D3}"/>
              </a:ext>
            </a:extLst>
          </p:cNvPr>
          <p:cNvCxnSpPr>
            <a:cxnSpLocks/>
            <a:stCxn id="28" idx="2"/>
            <a:endCxn id="35" idx="0"/>
          </p:cNvCxnSpPr>
          <p:nvPr/>
        </p:nvCxnSpPr>
        <p:spPr>
          <a:xfrm flipH="1">
            <a:off x="2102130" y="5468802"/>
            <a:ext cx="839600" cy="25781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41" name="Straight Connector 40">
            <a:extLst>
              <a:ext uri="{FF2B5EF4-FFF2-40B4-BE49-F238E27FC236}">
                <a16:creationId xmlns:a16="http://schemas.microsoft.com/office/drawing/2014/main" id="{2D2303D4-F2EE-F84A-9306-1FACF0F83FD8}"/>
              </a:ext>
            </a:extLst>
          </p:cNvPr>
          <p:cNvCxnSpPr>
            <a:cxnSpLocks/>
            <a:stCxn id="35" idx="0"/>
            <a:endCxn id="27" idx="2"/>
          </p:cNvCxnSpPr>
          <p:nvPr/>
        </p:nvCxnSpPr>
        <p:spPr>
          <a:xfrm flipH="1" flipV="1">
            <a:off x="1387456" y="5468803"/>
            <a:ext cx="714674" cy="257809"/>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29335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2179058"/>
          </a:xfrm>
        </p:spPr>
        <p:txBody>
          <a:bodyPr/>
          <a:lstStyle/>
          <a:p>
            <a:r>
              <a:rPr lang="en-US" sz="7200" dirty="0" err="1"/>
              <a:t>ClusterIP</a:t>
            </a:r>
            <a:r>
              <a:rPr lang="en-US" sz="7200" dirty="0"/>
              <a:t> &amp; Load Balancer</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3</a:t>
            </a:r>
          </a:p>
        </p:txBody>
      </p:sp>
    </p:spTree>
    <p:extLst>
      <p:ext uri="{BB962C8B-B14F-4D97-AF65-F5344CB8AC3E}">
        <p14:creationId xmlns:p14="http://schemas.microsoft.com/office/powerpoint/2010/main" val="397238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Config &amp; Secrets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81091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BD3E94-ED90-41B6-8248-8323FF5A98F6}"/>
              </a:ext>
            </a:extLst>
          </p:cNvPr>
          <p:cNvGrpSpPr/>
          <p:nvPr/>
        </p:nvGrpSpPr>
        <p:grpSpPr>
          <a:xfrm>
            <a:off x="7546458" y="1357801"/>
            <a:ext cx="2349601" cy="4641252"/>
            <a:chOff x="7565432" y="2034237"/>
            <a:chExt cx="1839770" cy="3634165"/>
          </a:xfrm>
        </p:grpSpPr>
        <p:sp>
          <p:nvSpPr>
            <p:cNvPr id="32" name="Rectangle: Rounded Corners 31">
              <a:extLst>
                <a:ext uri="{FF2B5EF4-FFF2-40B4-BE49-F238E27FC236}">
                  <a16:creationId xmlns:a16="http://schemas.microsoft.com/office/drawing/2014/main" id="{D1E6783F-AEC4-4A39-9B15-8582A77C945C}"/>
                </a:ext>
              </a:extLst>
            </p:cNvPr>
            <p:cNvSpPr/>
            <p:nvPr/>
          </p:nvSpPr>
          <p:spPr bwMode="auto">
            <a:xfrm>
              <a:off x="7565432"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62BB8BA5-B0A1-4B46-88F3-5E94D2655B44}"/>
                </a:ext>
              </a:extLst>
            </p:cNvPr>
            <p:cNvSpPr txBox="1">
              <a:spLocks/>
            </p:cNvSpPr>
            <p:nvPr/>
          </p:nvSpPr>
          <p:spPr>
            <a:xfrm>
              <a:off x="7565432"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pod</a:t>
              </a:r>
            </a:p>
          </p:txBody>
        </p:sp>
        <p:sp>
          <p:nvSpPr>
            <p:cNvPr id="34" name="Rectangle: Rounded Corners 33">
              <a:extLst>
                <a:ext uri="{FF2B5EF4-FFF2-40B4-BE49-F238E27FC236}">
                  <a16:creationId xmlns:a16="http://schemas.microsoft.com/office/drawing/2014/main" id="{D42443FE-E8F5-4870-B2A1-FDBA0CFB8CD3}"/>
                </a:ext>
              </a:extLst>
            </p:cNvPr>
            <p:cNvSpPr/>
            <p:nvPr/>
          </p:nvSpPr>
          <p:spPr bwMode="auto">
            <a:xfrm>
              <a:off x="8572074"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5" name="Title 1">
              <a:extLst>
                <a:ext uri="{FF2B5EF4-FFF2-40B4-BE49-F238E27FC236}">
                  <a16:creationId xmlns:a16="http://schemas.microsoft.com/office/drawing/2014/main" id="{BE1F32BC-9F25-4F2E-BD0D-02EAC279A247}"/>
                </a:ext>
              </a:extLst>
            </p:cNvPr>
            <p:cNvSpPr txBox="1">
              <a:spLocks/>
            </p:cNvSpPr>
            <p:nvPr/>
          </p:nvSpPr>
          <p:spPr>
            <a:xfrm>
              <a:off x="8572074"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deployment</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48A84481-3359-4932-8365-2C6F15EF9E7A}"/>
                </a:ext>
              </a:extLst>
            </p:cNvPr>
            <p:cNvSpPr/>
            <p:nvPr/>
          </p:nvSpPr>
          <p:spPr bwMode="auto">
            <a:xfrm>
              <a:off x="7565432" y="2948798"/>
              <a:ext cx="822843" cy="822843"/>
            </a:xfrm>
            <a:prstGeom prst="roundRect">
              <a:avLst>
                <a:gd name="adj" fmla="val 312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chemeClr val="bg1"/>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40D5C83D-3781-4A58-9D12-1F62F4967581}"/>
                </a:ext>
              </a:extLst>
            </p:cNvPr>
            <p:cNvSpPr txBox="1">
              <a:spLocks/>
            </p:cNvSpPr>
            <p:nvPr/>
          </p:nvSpPr>
          <p:spPr>
            <a:xfrm>
              <a:off x="7565432" y="3290403"/>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service</a:t>
              </a:r>
            </a:p>
          </p:txBody>
        </p:sp>
        <p:sp>
          <p:nvSpPr>
            <p:cNvPr id="38" name="Rectangle: Rounded Corners 37">
              <a:extLst>
                <a:ext uri="{FF2B5EF4-FFF2-40B4-BE49-F238E27FC236}">
                  <a16:creationId xmlns:a16="http://schemas.microsoft.com/office/drawing/2014/main" id="{669FA7BE-A68E-4743-A172-C49507F2A5D8}"/>
                </a:ext>
              </a:extLst>
            </p:cNvPr>
            <p:cNvSpPr/>
            <p:nvPr/>
          </p:nvSpPr>
          <p:spPr bwMode="auto">
            <a:xfrm>
              <a:off x="8572074"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9EB4E7BD-FE4C-4678-A32F-C026FA9BD228}"/>
                </a:ext>
              </a:extLst>
            </p:cNvPr>
            <p:cNvSpPr txBox="1">
              <a:spLocks/>
            </p:cNvSpPr>
            <p:nvPr/>
          </p:nvSpPr>
          <p:spPr>
            <a:xfrm>
              <a:off x="8572074" y="3332456"/>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Replica set</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CAFD89D0-497D-4AE0-87AB-4C409BCD637E}"/>
                </a:ext>
              </a:extLst>
            </p:cNvPr>
            <p:cNvSpPr/>
            <p:nvPr/>
          </p:nvSpPr>
          <p:spPr bwMode="auto">
            <a:xfrm>
              <a:off x="7575717"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1" name="Title 1">
              <a:extLst>
                <a:ext uri="{FF2B5EF4-FFF2-40B4-BE49-F238E27FC236}">
                  <a16:creationId xmlns:a16="http://schemas.microsoft.com/office/drawing/2014/main" id="{71982431-3DD4-462A-9282-FBCB55644972}"/>
                </a:ext>
              </a:extLst>
            </p:cNvPr>
            <p:cNvSpPr txBox="1">
              <a:spLocks/>
            </p:cNvSpPr>
            <p:nvPr/>
          </p:nvSpPr>
          <p:spPr>
            <a:xfrm>
              <a:off x="7575717" y="425316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ingress</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2" name="Rectangle: Rounded Corners 41">
              <a:extLst>
                <a:ext uri="{FF2B5EF4-FFF2-40B4-BE49-F238E27FC236}">
                  <a16:creationId xmlns:a16="http://schemas.microsoft.com/office/drawing/2014/main" id="{BBA0E264-4680-4566-A3E7-BA432B52743F}"/>
                </a:ext>
              </a:extLst>
            </p:cNvPr>
            <p:cNvSpPr/>
            <p:nvPr/>
          </p:nvSpPr>
          <p:spPr bwMode="auto">
            <a:xfrm>
              <a:off x="8582359"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3" name="Title 1">
              <a:extLst>
                <a:ext uri="{FF2B5EF4-FFF2-40B4-BE49-F238E27FC236}">
                  <a16:creationId xmlns:a16="http://schemas.microsoft.com/office/drawing/2014/main" id="{55DC3CA1-1CCD-4784-9F5F-958E5E0592E7}"/>
                </a:ext>
              </a:extLst>
            </p:cNvPr>
            <p:cNvSpPr txBox="1">
              <a:spLocks/>
            </p:cNvSpPr>
            <p:nvPr/>
          </p:nvSpPr>
          <p:spPr>
            <a:xfrm>
              <a:off x="8582359" y="4295213"/>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Daemon set </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job</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5348596E-C50B-4D8D-B4E8-2C32C01067F9}"/>
                </a:ext>
              </a:extLst>
            </p:cNvPr>
            <p:cNvSpPr/>
            <p:nvPr/>
          </p:nvSpPr>
          <p:spPr bwMode="auto">
            <a:xfrm>
              <a:off x="7575717"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A987750F-8032-4514-B6B4-DBBB890CA9DA}"/>
                </a:ext>
              </a:extLst>
            </p:cNvPr>
            <p:cNvSpPr txBox="1">
              <a:spLocks/>
            </p:cNvSpPr>
            <p:nvPr/>
          </p:nvSpPr>
          <p:spPr>
            <a:xfrm>
              <a:off x="7575717" y="518716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namespace</a:t>
              </a:r>
              <a:endParaRPr kumimoji="0" lang="en-US" sz="980" b="0" i="0" u="none" strike="noStrike" kern="1200" cap="none" spc="0" normalizeH="0" baseline="0" noProof="0" dirty="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6" name="Rectangle: Rounded Corners 45">
              <a:extLst>
                <a:ext uri="{FF2B5EF4-FFF2-40B4-BE49-F238E27FC236}">
                  <a16:creationId xmlns:a16="http://schemas.microsoft.com/office/drawing/2014/main" id="{06043E78-114D-4F83-9E3F-9C3F89B346A4}"/>
                </a:ext>
              </a:extLst>
            </p:cNvPr>
            <p:cNvSpPr/>
            <p:nvPr/>
          </p:nvSpPr>
          <p:spPr bwMode="auto">
            <a:xfrm>
              <a:off x="8582359" y="4845559"/>
              <a:ext cx="822843" cy="822843"/>
            </a:xfrm>
            <a:prstGeom prst="roundRect">
              <a:avLst>
                <a:gd name="adj" fmla="val 3125"/>
              </a:avLst>
            </a:prstGeom>
            <a:solidFill>
              <a:schemeClr val="accent1">
                <a:lumMod val="60000"/>
                <a:lumOff val="4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5627FB94-7B4C-49E2-AC59-D63C48C99275}"/>
                </a:ext>
              </a:extLst>
            </p:cNvPr>
            <p:cNvSpPr txBox="1">
              <a:spLocks/>
            </p:cNvSpPr>
            <p:nvPr/>
          </p:nvSpPr>
          <p:spPr>
            <a:xfrm>
              <a:off x="8582359" y="5229217"/>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Secret</a:t>
              </a:r>
            </a:p>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98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Config-map</a:t>
              </a:r>
            </a:p>
          </p:txBody>
        </p:sp>
      </p:grpSp>
      <p:sp>
        <p:nvSpPr>
          <p:cNvPr id="48" name="Title 1">
            <a:extLst>
              <a:ext uri="{FF2B5EF4-FFF2-40B4-BE49-F238E27FC236}">
                <a16:creationId xmlns:a16="http://schemas.microsoft.com/office/drawing/2014/main" id="{2A866D5A-B014-46FE-90D7-A551BD8CB15B}"/>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0" normalizeH="0" baseline="0" noProof="0" dirty="0">
                <a:ln w="3175">
                  <a:noFill/>
                </a:ln>
                <a:solidFill>
                  <a:srgbClr val="505050"/>
                </a:solidFill>
                <a:effectLst/>
                <a:uLnTx/>
                <a:uFillTx/>
                <a:latin typeface="Segoe UI Light"/>
                <a:ea typeface="+mn-ea"/>
              </a:rPr>
              <a:t>Kubernetes Resources</a:t>
            </a:r>
          </a:p>
        </p:txBody>
      </p:sp>
    </p:spTree>
    <p:extLst>
      <p:ext uri="{BB962C8B-B14F-4D97-AF65-F5344CB8AC3E}">
        <p14:creationId xmlns:p14="http://schemas.microsoft.com/office/powerpoint/2010/main" val="25006400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6830FECB-B3B1-4266-9918-EB0D7DF0A170}"/>
              </a:ext>
            </a:extLst>
          </p:cNvPr>
          <p:cNvGraphicFramePr/>
          <p:nvPr/>
        </p:nvGraphicFramePr>
        <p:xfrm>
          <a:off x="-965200" y="1729135"/>
          <a:ext cx="13676343" cy="201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F47688C-2508-7549-82B5-E42CE8BAC5A6}"/>
              </a:ext>
            </a:extLst>
          </p:cNvPr>
          <p:cNvSpPr txBox="1">
            <a:spLocks/>
          </p:cNvSpPr>
          <p:nvPr/>
        </p:nvSpPr>
        <p:spPr>
          <a:xfrm>
            <a:off x="150280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1</a:t>
            </a:r>
          </a:p>
        </p:txBody>
      </p:sp>
      <p:sp>
        <p:nvSpPr>
          <p:cNvPr id="7" name="Title 1">
            <a:extLst>
              <a:ext uri="{FF2B5EF4-FFF2-40B4-BE49-F238E27FC236}">
                <a16:creationId xmlns:a16="http://schemas.microsoft.com/office/drawing/2014/main" id="{61C151C2-079B-3344-8D19-F2E7384C176B}"/>
              </a:ext>
            </a:extLst>
          </p:cNvPr>
          <p:cNvSpPr txBox="1">
            <a:spLocks/>
          </p:cNvSpPr>
          <p:nvPr/>
        </p:nvSpPr>
        <p:spPr>
          <a:xfrm>
            <a:off x="468006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2</a:t>
            </a:r>
          </a:p>
        </p:txBody>
      </p:sp>
      <p:sp>
        <p:nvSpPr>
          <p:cNvPr id="8" name="Title 1">
            <a:extLst>
              <a:ext uri="{FF2B5EF4-FFF2-40B4-BE49-F238E27FC236}">
                <a16:creationId xmlns:a16="http://schemas.microsoft.com/office/drawing/2014/main" id="{0D731A34-44B6-2844-A0D4-E0F27A32CFE4}"/>
              </a:ext>
            </a:extLst>
          </p:cNvPr>
          <p:cNvSpPr txBox="1">
            <a:spLocks/>
          </p:cNvSpPr>
          <p:nvPr/>
        </p:nvSpPr>
        <p:spPr>
          <a:xfrm>
            <a:off x="7915763"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3</a:t>
            </a:r>
          </a:p>
        </p:txBody>
      </p:sp>
      <p:sp>
        <p:nvSpPr>
          <p:cNvPr id="4" name="TextBox 3">
            <a:extLst>
              <a:ext uri="{FF2B5EF4-FFF2-40B4-BE49-F238E27FC236}">
                <a16:creationId xmlns:a16="http://schemas.microsoft.com/office/drawing/2014/main" id="{29F1DD6B-870F-E440-876A-D0E5FAFFF55C}"/>
              </a:ext>
            </a:extLst>
          </p:cNvPr>
          <p:cNvSpPr txBox="1"/>
          <p:nvPr/>
        </p:nvSpPr>
        <p:spPr>
          <a:xfrm>
            <a:off x="4390451" y="3343600"/>
            <a:ext cx="3411097" cy="2028248"/>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30, 1-4pm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Kubernetes Service deep dive, Helm &amp; Secrets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9" name="Title 1">
            <a:extLst>
              <a:ext uri="{FF2B5EF4-FFF2-40B4-BE49-F238E27FC236}">
                <a16:creationId xmlns:a16="http://schemas.microsoft.com/office/drawing/2014/main" id="{F1EC75DE-947A-814A-A966-70862CC3B18A}"/>
              </a:ext>
            </a:extLst>
          </p:cNvPr>
          <p:cNvSpPr>
            <a:spLocks noGrp="1"/>
          </p:cNvSpPr>
          <p:nvPr>
            <p:ph type="title"/>
          </p:nvPr>
        </p:nvSpPr>
        <p:spPr>
          <a:xfrm>
            <a:off x="566124" y="478415"/>
            <a:ext cx="11336039" cy="739343"/>
          </a:xfrm>
          <a:prstGeom prst="rect">
            <a:avLst/>
          </a:prstGeom>
        </p:spPr>
        <p:txBody>
          <a:bodyPr wrap="square" anchor="t">
            <a:normAutofit/>
          </a:bodyPr>
          <a:lstStyle/>
          <a:p>
            <a:r>
              <a:rPr lang="en-US" dirty="0"/>
              <a:t>Kubernetes Explained: 3 Part Series</a:t>
            </a:r>
            <a:endParaRPr lang="en-CA" dirty="0"/>
          </a:p>
        </p:txBody>
      </p:sp>
      <p:sp>
        <p:nvSpPr>
          <p:cNvPr id="10" name="TextBox 9">
            <a:extLst>
              <a:ext uri="{FF2B5EF4-FFF2-40B4-BE49-F238E27FC236}">
                <a16:creationId xmlns:a16="http://schemas.microsoft.com/office/drawing/2014/main" id="{D8CF99E2-5702-7642-87C8-8CD6ACB5FEA9}"/>
              </a:ext>
            </a:extLst>
          </p:cNvPr>
          <p:cNvSpPr txBox="1"/>
          <p:nvPr/>
        </p:nvSpPr>
        <p:spPr>
          <a:xfrm>
            <a:off x="1268971" y="3341224"/>
            <a:ext cx="3411097" cy="2028248"/>
          </a:xfrm>
          <a:prstGeom prst="rect">
            <a:avLst/>
          </a:prstGeom>
          <a:noFill/>
        </p:spPr>
        <p:txBody>
          <a:bodyPr wrap="square" lIns="182880" tIns="146304" rIns="182880" bIns="146304" rtlCol="0">
            <a:spAutoFit/>
          </a:bodyPr>
          <a:lstStyle/>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23, 1-4pm PDT</a:t>
            </a:r>
          </a:p>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Docker &amp; Kubernetes Basics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AAEC63D-4435-CE4C-858B-ED601AF78E04}"/>
              </a:ext>
            </a:extLst>
          </p:cNvPr>
          <p:cNvSpPr txBox="1"/>
          <p:nvPr/>
        </p:nvSpPr>
        <p:spPr>
          <a:xfrm>
            <a:off x="7801548" y="3341224"/>
            <a:ext cx="3411097" cy="18620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Oct 7, 1-4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Day 2 Operations: Security Monitoring &amp; Scaling</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86622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Configs &amp; Secrets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270843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ConfigMaps</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Secrets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Stored in </a:t>
            </a:r>
            <a:r>
              <a:rPr kumimoji="0" lang="en-US" sz="16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etcd</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lang="en-US" sz="1600" b="0" spc="0" dirty="0">
                <a:solidFill>
                  <a:srgbClr val="0078D4"/>
                </a:solidFill>
                <a:latin typeface="Segoe UI" panose="020B0502040204020203" pitchFamily="34" charset="0"/>
              </a:rPr>
              <a:t>Injected as environment variables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lang="en-US" sz="1600" b="0" spc="0" dirty="0">
                <a:solidFill>
                  <a:srgbClr val="0078D4"/>
                </a:solidFill>
                <a:latin typeface="Segoe UI" panose="020B0502040204020203" pitchFamily="34" charset="0"/>
              </a:rPr>
              <a:t>Secrets are stored as base64 strings </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ConfigMaps</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 Secrets</a:t>
              </a:r>
            </a:p>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9092286" y="4532834"/>
            <a:ext cx="121300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Injected as environment variables</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761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wipe(up)">
                                      <p:cBhvr>
                                        <p:cTn id="31" dur="500"/>
                                        <p:tgtEl>
                                          <p:spTgt spid="139"/>
                                        </p:tgtEl>
                                      </p:cBhvr>
                                    </p:animEffect>
                                  </p:childTnLst>
                                </p:cTn>
                              </p:par>
                              <p:par>
                                <p:cTn id="32" presetID="10" presetClass="entr" presetSubtype="0" fill="hold" nodeType="withEffect">
                                  <p:stCondLst>
                                    <p:cond delay="5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par>
                          <p:cTn id="39" fill="hold">
                            <p:stCondLst>
                              <p:cond delay="4500"/>
                            </p:stCondLst>
                            <p:childTnLst>
                              <p:par>
                                <p:cTn id="40" presetID="10" presetClass="entr" presetSubtype="0" fill="hold" nodeType="after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500"/>
                                        <p:tgtEl>
                                          <p:spTgt spid="111"/>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par>
                          <p:cTn id="51" fill="hold">
                            <p:stCondLst>
                              <p:cond delay="6000"/>
                            </p:stCondLst>
                            <p:childTnLst>
                              <p:par>
                                <p:cTn id="52" presetID="10" presetClass="entr" presetSubtype="0" fill="hold"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fade">
                                      <p:cBhvr>
                                        <p:cTn id="5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EE8F-0E03-46A0-87EA-3F6EE3106C89}"/>
              </a:ext>
            </a:extLst>
          </p:cNvPr>
          <p:cNvSpPr>
            <a:spLocks noGrp="1"/>
          </p:cNvSpPr>
          <p:nvPr>
            <p:ph type="title"/>
          </p:nvPr>
        </p:nvSpPr>
        <p:spPr/>
        <p:txBody>
          <a:bodyPr/>
          <a:lstStyle/>
          <a:p>
            <a:r>
              <a:rPr lang="en-CA" sz="3600" spc="-50" dirty="0">
                <a:latin typeface="Segoe UI Light" panose="020B0502040204020203" pitchFamily="34" charset="0"/>
                <a:cs typeface="Segoe UI Light" panose="020B0502040204020203" pitchFamily="34" charset="0"/>
              </a:rPr>
              <a:t>Azure Key Vault</a:t>
            </a:r>
          </a:p>
        </p:txBody>
      </p:sp>
      <p:sp>
        <p:nvSpPr>
          <p:cNvPr id="8" name="Content Placeholder 7">
            <a:extLst>
              <a:ext uri="{FF2B5EF4-FFF2-40B4-BE49-F238E27FC236}">
                <a16:creationId xmlns:a16="http://schemas.microsoft.com/office/drawing/2014/main" id="{8F1823CF-963C-4A6F-992E-5548225F3C57}"/>
              </a:ext>
            </a:extLst>
          </p:cNvPr>
          <p:cNvSpPr>
            <a:spLocks noGrp="1"/>
          </p:cNvSpPr>
          <p:nvPr>
            <p:ph idx="1"/>
          </p:nvPr>
        </p:nvSpPr>
        <p:spPr>
          <a:xfrm>
            <a:off x="2672306" y="1866615"/>
            <a:ext cx="6287331" cy="353045"/>
          </a:xfrm>
        </p:spPr>
        <p:txBody>
          <a:bodyPr/>
          <a:lstStyle/>
          <a:p>
            <a:pPr algn="ctr"/>
            <a:r>
              <a:rPr lang="en-US" dirty="0"/>
              <a:t>Securely store and access secrets</a:t>
            </a:r>
            <a:endParaRPr lang="en-CA" dirty="0"/>
          </a:p>
        </p:txBody>
      </p:sp>
      <p:pic>
        <p:nvPicPr>
          <p:cNvPr id="1030" name="Picture 6" descr="Overview of how Azure Key Vault works">
            <a:extLst>
              <a:ext uri="{FF2B5EF4-FFF2-40B4-BE49-F238E27FC236}">
                <a16:creationId xmlns:a16="http://schemas.microsoft.com/office/drawing/2014/main" id="{390A04CA-F91C-4ED7-BAE1-1C1AFB0ED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287" y="2514935"/>
            <a:ext cx="4727370" cy="312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EE8F-0E03-46A0-87EA-3F6EE3106C89}"/>
              </a:ext>
            </a:extLst>
          </p:cNvPr>
          <p:cNvSpPr>
            <a:spLocks noGrp="1"/>
          </p:cNvSpPr>
          <p:nvPr>
            <p:ph type="title"/>
          </p:nvPr>
        </p:nvSpPr>
        <p:spPr/>
        <p:txBody>
          <a:bodyPr/>
          <a:lstStyle/>
          <a:p>
            <a:r>
              <a:rPr lang="en-CA" sz="3600" spc="-50" dirty="0">
                <a:latin typeface="Segoe UI Light" panose="020B0502040204020203" pitchFamily="34" charset="0"/>
                <a:cs typeface="Segoe UI Light" panose="020B0502040204020203" pitchFamily="34" charset="0"/>
              </a:rPr>
              <a:t>Azure Key Vault</a:t>
            </a:r>
          </a:p>
        </p:txBody>
      </p:sp>
      <p:sp>
        <p:nvSpPr>
          <p:cNvPr id="8" name="Content Placeholder 7">
            <a:extLst>
              <a:ext uri="{FF2B5EF4-FFF2-40B4-BE49-F238E27FC236}">
                <a16:creationId xmlns:a16="http://schemas.microsoft.com/office/drawing/2014/main" id="{8F1823CF-963C-4A6F-992E-5548225F3C57}"/>
              </a:ext>
            </a:extLst>
          </p:cNvPr>
          <p:cNvSpPr>
            <a:spLocks noGrp="1"/>
          </p:cNvSpPr>
          <p:nvPr>
            <p:ph idx="1"/>
          </p:nvPr>
        </p:nvSpPr>
        <p:spPr>
          <a:xfrm>
            <a:off x="426424" y="1698379"/>
            <a:ext cx="10316406" cy="353045"/>
          </a:xfrm>
        </p:spPr>
        <p:txBody>
          <a:bodyPr/>
          <a:lstStyle/>
          <a:p>
            <a:pPr algn="ctr"/>
            <a:r>
              <a:rPr lang="en-US" dirty="0"/>
              <a:t> Azure Key Vault provider for the Secrets Store CSI Driver</a:t>
            </a:r>
            <a:endParaRPr lang="en-CA" dirty="0"/>
          </a:p>
        </p:txBody>
      </p:sp>
      <p:pic>
        <p:nvPicPr>
          <p:cNvPr id="7" name="Picture 6">
            <a:extLst>
              <a:ext uri="{FF2B5EF4-FFF2-40B4-BE49-F238E27FC236}">
                <a16:creationId xmlns:a16="http://schemas.microsoft.com/office/drawing/2014/main" id="{10C2B0F6-1380-447C-B7A6-DE94C68F533A}"/>
              </a:ext>
            </a:extLst>
          </p:cNvPr>
          <p:cNvPicPr>
            <a:picLocks noChangeAspect="1"/>
          </p:cNvPicPr>
          <p:nvPr/>
        </p:nvPicPr>
        <p:blipFill>
          <a:blip r:embed="rId2"/>
          <a:stretch>
            <a:fillRect/>
          </a:stretch>
        </p:blipFill>
        <p:spPr>
          <a:xfrm>
            <a:off x="5695092" y="2789661"/>
            <a:ext cx="5781621" cy="3420638"/>
          </a:xfrm>
          <a:prstGeom prst="rect">
            <a:avLst/>
          </a:prstGeom>
        </p:spPr>
      </p:pic>
      <p:sp>
        <p:nvSpPr>
          <p:cNvPr id="3" name="Title 16">
            <a:extLst>
              <a:ext uri="{FF2B5EF4-FFF2-40B4-BE49-F238E27FC236}">
                <a16:creationId xmlns:a16="http://schemas.microsoft.com/office/drawing/2014/main" id="{718FDF48-3E8D-45FB-BF93-1711B938D036}"/>
              </a:ext>
            </a:extLst>
          </p:cNvPr>
          <p:cNvSpPr txBox="1">
            <a:spLocks/>
          </p:cNvSpPr>
          <p:nvPr/>
        </p:nvSpPr>
        <p:spPr>
          <a:xfrm>
            <a:off x="635888" y="2789661"/>
            <a:ext cx="3326789"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Secrets are stores in AKV</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lang="en-US" sz="1600" b="0" spc="0" dirty="0">
                <a:solidFill>
                  <a:srgbClr val="0078D4"/>
                </a:solidFill>
                <a:latin typeface="Segoe UI" panose="020B0502040204020203" pitchFamily="34" charset="0"/>
              </a:rPr>
              <a:t>Pod Identity needs to be configured and access granted</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lang="en-US" sz="1600" b="0" spc="0" dirty="0">
                <a:solidFill>
                  <a:srgbClr val="0078D4"/>
                </a:solidFill>
                <a:latin typeface="Segoe UI" panose="020B0502040204020203" pitchFamily="34" charset="0"/>
              </a:rPr>
              <a:t>Secret Store CSI Driver</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Injects the secrets as standard K8s secrets mapped to files</a:t>
            </a:r>
          </a:p>
        </p:txBody>
      </p:sp>
    </p:spTree>
    <p:extLst>
      <p:ext uri="{BB962C8B-B14F-4D97-AF65-F5344CB8AC3E}">
        <p14:creationId xmlns:p14="http://schemas.microsoft.com/office/powerpoint/2010/main" val="226388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err="1"/>
              <a:t>ConfigMaps</a:t>
            </a:r>
            <a:r>
              <a:rPr lang="en-US" sz="7200" dirty="0"/>
              <a:t> &amp; Secrets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4</a:t>
            </a:r>
          </a:p>
        </p:txBody>
      </p:sp>
    </p:spTree>
    <p:extLst>
      <p:ext uri="{BB962C8B-B14F-4D97-AF65-F5344CB8AC3E}">
        <p14:creationId xmlns:p14="http://schemas.microsoft.com/office/powerpoint/2010/main" val="156331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Helm</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23315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68701" y="437018"/>
            <a:ext cx="8712889" cy="899665"/>
          </a:xfrm>
        </p:spPr>
        <p:txBody>
          <a:bodyPr/>
          <a:lstStyle/>
          <a:p>
            <a:r>
              <a:rPr lang="en-US" sz="4704" dirty="0">
                <a:solidFill>
                  <a:schemeClr val="tx1"/>
                </a:solidFill>
              </a:rPr>
              <a:t>Helm</a:t>
            </a:r>
          </a:p>
        </p:txBody>
      </p:sp>
      <p:sp>
        <p:nvSpPr>
          <p:cNvPr id="2" name="Text Placeholder 1">
            <a:extLst>
              <a:ext uri="{FF2B5EF4-FFF2-40B4-BE49-F238E27FC236}">
                <a16:creationId xmlns:a16="http://schemas.microsoft.com/office/drawing/2014/main" id="{B1A14DAB-D702-4565-9BB6-5B0173246192}"/>
              </a:ext>
            </a:extLst>
          </p:cNvPr>
          <p:cNvSpPr>
            <a:spLocks noGrp="1"/>
          </p:cNvSpPr>
          <p:nvPr>
            <p:ph type="body" sz="quarter" idx="10"/>
          </p:nvPr>
        </p:nvSpPr>
        <p:spPr>
          <a:xfrm>
            <a:off x="1667853" y="1336967"/>
            <a:ext cx="8712889" cy="832764"/>
          </a:xfrm>
        </p:spPr>
        <p:txBody>
          <a:bodyPr/>
          <a:lstStyle/>
          <a:p>
            <a:r>
              <a:rPr lang="en-US" dirty="0"/>
              <a:t>The best way to find, share, and use software built </a:t>
            </a:r>
            <a:br>
              <a:rPr lang="en-US" dirty="0"/>
            </a:br>
            <a:r>
              <a:rPr lang="en-US" dirty="0"/>
              <a:t>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2722475" y="5868635"/>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2985327" y="5940635"/>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4939672" y="5868635"/>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7156870" y="5868635"/>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9374067" y="5868635"/>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5202525" y="5940635"/>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7419723" y="5940635"/>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1540645" y="4083286"/>
            <a:ext cx="2507663" cy="1450634"/>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3985714" y="4083286"/>
            <a:ext cx="2009592"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Take the pain out </a:t>
            </a:r>
            <a:br>
              <a:rPr kumimoji="0" lang="en-US" sz="1371" b="0" i="0" u="none" strike="noStrike" kern="1200" cap="none" spc="0" normalizeH="0" baseline="0" noProof="0" dirty="0">
                <a:ln>
                  <a:noFill/>
                </a:ln>
                <a:solidFill>
                  <a:srgbClr val="505050"/>
                </a:solidFill>
                <a:effectLst/>
                <a:uLnTx/>
                <a:uFillTx/>
                <a:latin typeface="Segoe UI"/>
                <a:ea typeface="+mn-ea"/>
                <a:cs typeface="+mn-cs"/>
              </a:rPr>
            </a:br>
            <a:r>
              <a:rPr kumimoji="0" lang="en-US" sz="1371" b="0" i="0" u="none" strike="noStrike" kern="1200" cap="none" spc="0" normalizeH="0" baseline="0" noProof="0" dirty="0">
                <a:ln>
                  <a:noFill/>
                </a:ln>
                <a:solidFill>
                  <a:srgbClr val="505050"/>
                </a:solidFill>
                <a:effectLst/>
                <a:uLnTx/>
                <a:uFillTx/>
                <a:latin typeface="Segoe UI"/>
                <a:ea typeface="+mn-ea"/>
                <a:cs typeface="+mn-cs"/>
              </a:rPr>
              <a:t>of updates with in-place upgrades and custom hooks</a:t>
            </a:r>
            <a:endParaRPr kumimoji="0" lang="en-US" sz="137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6153894" y="4083286"/>
            <a:ext cx="2149956"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8396352" y="4083286"/>
            <a:ext cx="2097643" cy="1481266"/>
          </a:xfrm>
          <a:prstGeom prst="rect">
            <a:avLst/>
          </a:prstGeom>
          <a:noFill/>
        </p:spPr>
        <p:txBody>
          <a:bodyPr wrap="square" lIns="143407" tIns="143407" rIns="143407" bIns="143407"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505050"/>
                </a:solidFill>
                <a:effectLst/>
                <a:uLnTx/>
                <a:uFillTx/>
                <a:latin typeface="Segoe UI"/>
                <a:ea typeface="+mn-ea"/>
                <a:cs typeface="+mn-cs"/>
              </a:rPr>
              <a:t>Use </a:t>
            </a:r>
            <a:r>
              <a:rPr kumimoji="0" lang="en-US" sz="1371"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1"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1"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6778436" y="2825199"/>
            <a:ext cx="900870" cy="1079291"/>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4554199" y="2855583"/>
            <a:ext cx="872627" cy="1043904"/>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8899628" y="2894236"/>
            <a:ext cx="1091089" cy="1019109"/>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2174452" y="2894235"/>
            <a:ext cx="1276111" cy="886074"/>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7807677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581152" y="330014"/>
            <a:ext cx="8712889" cy="899665"/>
          </a:xfrm>
        </p:spPr>
        <p:txBody>
          <a:bodyPr/>
          <a:lstStyle/>
          <a:p>
            <a:r>
              <a:rPr lang="en-US" sz="4704" dirty="0">
                <a:solidFill>
                  <a:schemeClr val="tx1"/>
                </a:solidFill>
              </a:rPr>
              <a:t>Helm</a:t>
            </a:r>
          </a:p>
        </p:txBody>
      </p:sp>
      <p:sp>
        <p:nvSpPr>
          <p:cNvPr id="3" name="Text Placeholder 2">
            <a:extLst>
              <a:ext uri="{FF2B5EF4-FFF2-40B4-BE49-F238E27FC236}">
                <a16:creationId xmlns:a16="http://schemas.microsoft.com/office/drawing/2014/main" id="{EE896443-8191-4B26-BF9B-74745A01C254}"/>
              </a:ext>
            </a:extLst>
          </p:cNvPr>
          <p:cNvSpPr>
            <a:spLocks noGrp="1"/>
          </p:cNvSpPr>
          <p:nvPr>
            <p:ph type="body" sz="quarter" idx="10"/>
          </p:nvPr>
        </p:nvSpPr>
        <p:spPr>
          <a:xfrm>
            <a:off x="1580304" y="1229963"/>
            <a:ext cx="8712889" cy="832764"/>
          </a:xfrm>
        </p:spPr>
        <p:txBody>
          <a:bodyPr/>
          <a:lstStyle/>
          <a:p>
            <a:r>
              <a:rPr lang="en-US" dirty="0"/>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8140744" y="2977916"/>
            <a:ext cx="1028808"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5847047" y="2994101"/>
            <a:ext cx="1243080"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6148182" y="2495128"/>
            <a:ext cx="1547142"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6415035" y="5636004"/>
            <a:ext cx="2608414" cy="293328"/>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6415035" y="6046628"/>
            <a:ext cx="2608414" cy="452633"/>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6625137" y="6213695"/>
            <a:ext cx="118500" cy="118499"/>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6917680" y="6213695"/>
            <a:ext cx="118500" cy="118499"/>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6415036" y="4885646"/>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7205658" y="5045468"/>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6415035" y="508082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6925618"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7014721" y="4949294"/>
            <a:ext cx="35359"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7099585"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6415036" y="5062439"/>
            <a:ext cx="790625"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7323931" y="4885646"/>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8114553" y="5045468"/>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7323930" y="508082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7834513"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7923617" y="4949294"/>
            <a:ext cx="35359"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8008480"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7323931" y="5062439"/>
            <a:ext cx="790625"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8232825" y="4885646"/>
            <a:ext cx="790625" cy="639288"/>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9023448" y="5045468"/>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8232823" y="508082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8743408"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8832510" y="4949294"/>
            <a:ext cx="35359"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8917373" y="4949294"/>
            <a:ext cx="38187" cy="38187"/>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8232825" y="5062439"/>
            <a:ext cx="790625"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4968029" y="4878745"/>
            <a:ext cx="223131" cy="2231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5274591" y="4998639"/>
            <a:ext cx="149377" cy="14937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4860660" y="5062439"/>
            <a:ext cx="790625" cy="46249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5007409" y="4651142"/>
            <a:ext cx="790625" cy="176795"/>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4814799" y="4695639"/>
            <a:ext cx="126404" cy="12640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4878002" y="4449086"/>
            <a:ext cx="90028" cy="900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5773213" y="5283871"/>
            <a:ext cx="508140"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2403737" y="3333718"/>
            <a:ext cx="2274991" cy="119663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2417524" y="3340970"/>
            <a:ext cx="2247418" cy="1182130"/>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3352911" y="3730505"/>
            <a:ext cx="1153718" cy="396293"/>
          </a:xfrm>
          <a:prstGeom prst="rect">
            <a:avLst/>
          </a:prstGeom>
          <a:noFill/>
        </p:spPr>
        <p:txBody>
          <a:bodyPr wrap="square" lIns="89630" tIns="89630" rIns="89630" bIns="89630" rtlCol="0" anchor="t">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371"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Chart.yml</a:t>
            </a:r>
            <a:endParaRPr kumimoji="0" lang="en-US" sz="1371"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3308718" y="3915876"/>
            <a:ext cx="1038720" cy="1701300"/>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4054622" y="1824481"/>
            <a:ext cx="715228" cy="2869619"/>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2662297" y="3616904"/>
            <a:ext cx="630263" cy="630263"/>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2862736" y="3777704"/>
            <a:ext cx="229384" cy="308666"/>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2895542" y="3911083"/>
            <a:ext cx="159638" cy="12771"/>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2895542" y="3966957"/>
            <a:ext cx="159638" cy="12771"/>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2895542" y="4017083"/>
            <a:ext cx="86204" cy="12771"/>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2968975" y="3854797"/>
            <a:ext cx="86204" cy="12771"/>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5641693" y="2700439"/>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6944709" y="2852404"/>
            <a:ext cx="2010851" cy="396775"/>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7542727" y="2546228"/>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7740111" y="3500201"/>
            <a:ext cx="621756" cy="396775"/>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995" y="3431141"/>
            <a:ext cx="139489" cy="13812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4440096" y="3443716"/>
            <a:ext cx="93137" cy="112971"/>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78759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Deploy using Helm</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5</a:t>
            </a:r>
          </a:p>
        </p:txBody>
      </p:sp>
    </p:spTree>
    <p:extLst>
      <p:ext uri="{BB962C8B-B14F-4D97-AF65-F5344CB8AC3E}">
        <p14:creationId xmlns:p14="http://schemas.microsoft.com/office/powerpoint/2010/main" val="16619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Learning AKS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26484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399-F8C4-41C6-919E-43EB4CDDC9AC}"/>
              </a:ext>
            </a:extLst>
          </p:cNvPr>
          <p:cNvSpPr>
            <a:spLocks noGrp="1"/>
          </p:cNvSpPr>
          <p:nvPr>
            <p:ph type="title"/>
          </p:nvPr>
        </p:nvSpPr>
        <p:spPr/>
        <p:txBody>
          <a:bodyPr/>
          <a:lstStyle/>
          <a:p>
            <a:r>
              <a:rPr lang="en-US" dirty="0"/>
              <a:t>Learn Kubernetes</a:t>
            </a:r>
            <a:endParaRPr lang="en-CA" dirty="0"/>
          </a:p>
        </p:txBody>
      </p:sp>
      <p:sp>
        <p:nvSpPr>
          <p:cNvPr id="7" name="Rectangle 6">
            <a:extLst>
              <a:ext uri="{FF2B5EF4-FFF2-40B4-BE49-F238E27FC236}">
                <a16:creationId xmlns:a16="http://schemas.microsoft.com/office/drawing/2014/main" id="{A37BE474-A834-43E6-911D-408FBF8895E7}"/>
              </a:ext>
            </a:extLst>
          </p:cNvPr>
          <p:cNvSpPr/>
          <p:nvPr/>
        </p:nvSpPr>
        <p:spPr>
          <a:xfrm>
            <a:off x="1861746" y="1070841"/>
            <a:ext cx="8465394" cy="1015663"/>
          </a:xfrm>
          <a:prstGeom prst="rect">
            <a:avLst/>
          </a:prstGeom>
        </p:spPr>
        <p:txBody>
          <a:bodyPr wrap="none">
            <a:spAutoFit/>
          </a:bodyPr>
          <a:lstStyle/>
          <a:p>
            <a:r>
              <a:rPr lang="en-CA" sz="4800" u="sng" dirty="0">
                <a:solidFill>
                  <a:srgbClr val="0000FF"/>
                </a:solidFill>
                <a:latin typeface="Segoe UI Light" panose="020B0502040204020203" pitchFamily="34" charset="0"/>
                <a:ea typeface="Times New Roman" panose="02020603050405020304" pitchFamily="18" charset="0"/>
                <a:hlinkClick r:id="rId3"/>
              </a:rPr>
              <a:t>https</a:t>
            </a:r>
            <a:r>
              <a:rPr lang="en-CA" sz="6000" u="sng" dirty="0">
                <a:solidFill>
                  <a:srgbClr val="0000FF"/>
                </a:solidFill>
                <a:latin typeface="Segoe UI Light" panose="020B0502040204020203" pitchFamily="34" charset="0"/>
                <a:ea typeface="Times New Roman" panose="02020603050405020304" pitchFamily="18" charset="0"/>
                <a:hlinkClick r:id="rId3"/>
              </a:rPr>
              <a:t>://</a:t>
            </a:r>
            <a:r>
              <a:rPr lang="en-CA" sz="4800" u="sng" dirty="0">
                <a:solidFill>
                  <a:srgbClr val="0000FF"/>
                </a:solidFill>
                <a:latin typeface="Segoe UI Light" panose="020B0502040204020203" pitchFamily="34" charset="0"/>
                <a:ea typeface="Times New Roman" panose="02020603050405020304" pitchFamily="18" charset="0"/>
                <a:hlinkClick r:id="rId3"/>
              </a:rPr>
              <a:t>aka.ms/learnkubernetes</a:t>
            </a:r>
            <a:r>
              <a:rPr lang="en-CA" sz="4800" dirty="0">
                <a:solidFill>
                  <a:srgbClr val="44546A"/>
                </a:solidFill>
                <a:latin typeface="Segoe UI Light" panose="020B0502040204020203" pitchFamily="34" charset="0"/>
                <a:ea typeface="Times New Roman" panose="02020603050405020304" pitchFamily="18" charset="0"/>
              </a:rPr>
              <a:t> </a:t>
            </a:r>
            <a:endParaRPr lang="en-CA" sz="4800" dirty="0"/>
          </a:p>
        </p:txBody>
      </p:sp>
      <p:pic>
        <p:nvPicPr>
          <p:cNvPr id="2050" name="Picture 2">
            <a:extLst>
              <a:ext uri="{FF2B5EF4-FFF2-40B4-BE49-F238E27FC236}">
                <a16:creationId xmlns:a16="http://schemas.microsoft.com/office/drawing/2014/main" id="{2E1681FB-E742-423A-9AAF-41B3C84A7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761" y="2236590"/>
            <a:ext cx="7323364" cy="437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669A-9A91-4BFD-B773-D96946974BB8}"/>
              </a:ext>
            </a:extLst>
          </p:cNvPr>
          <p:cNvSpPr>
            <a:spLocks noGrp="1"/>
          </p:cNvSpPr>
          <p:nvPr>
            <p:ph type="title"/>
          </p:nvPr>
        </p:nvSpPr>
        <p:spPr/>
        <p:txBody>
          <a:bodyPr/>
          <a:lstStyle/>
          <a:p>
            <a:r>
              <a:rPr lang="fr-CA" dirty="0"/>
              <a:t>Agenda</a:t>
            </a:r>
            <a:endParaRPr lang="en-CA" dirty="0"/>
          </a:p>
        </p:txBody>
      </p:sp>
      <p:sp>
        <p:nvSpPr>
          <p:cNvPr id="3" name="Content Placeholder 2">
            <a:extLst>
              <a:ext uri="{FF2B5EF4-FFF2-40B4-BE49-F238E27FC236}">
                <a16:creationId xmlns:a16="http://schemas.microsoft.com/office/drawing/2014/main" id="{5EF34441-C7E7-4933-B756-0A401D67E84F}"/>
              </a:ext>
            </a:extLst>
          </p:cNvPr>
          <p:cNvSpPr>
            <a:spLocks noGrp="1"/>
          </p:cNvSpPr>
          <p:nvPr>
            <p:ph idx="1"/>
          </p:nvPr>
        </p:nvSpPr>
        <p:spPr>
          <a:xfrm>
            <a:off x="584200" y="1435503"/>
            <a:ext cx="11018520" cy="4050340"/>
          </a:xfrm>
        </p:spPr>
        <p:txBody>
          <a:bodyPr/>
          <a:lstStyle/>
          <a:p>
            <a:r>
              <a:rPr lang="fr-CA" dirty="0"/>
              <a:t>Quick </a:t>
            </a:r>
            <a:r>
              <a:rPr lang="fr-CA" dirty="0" err="1"/>
              <a:t>Recap</a:t>
            </a:r>
            <a:endParaRPr lang="fr-CA" dirty="0"/>
          </a:p>
          <a:p>
            <a:r>
              <a:rPr lang="fr-CA" dirty="0" err="1"/>
              <a:t>Create</a:t>
            </a:r>
            <a:r>
              <a:rPr lang="fr-CA" dirty="0"/>
              <a:t> a new AKS</a:t>
            </a:r>
          </a:p>
          <a:p>
            <a:r>
              <a:rPr lang="fr-CA" dirty="0" err="1"/>
              <a:t>Helm</a:t>
            </a:r>
            <a:endParaRPr lang="fr-CA" dirty="0"/>
          </a:p>
          <a:p>
            <a:r>
              <a:rPr lang="fr-CA" dirty="0"/>
              <a:t>Q&amp;A</a:t>
            </a:r>
          </a:p>
          <a:p>
            <a:r>
              <a:rPr lang="fr-CA" dirty="0"/>
              <a:t>MS </a:t>
            </a:r>
            <a:r>
              <a:rPr lang="fr-CA" dirty="0" err="1"/>
              <a:t>Learn</a:t>
            </a:r>
            <a:r>
              <a:rPr lang="fr-CA" dirty="0"/>
              <a:t> Modules</a:t>
            </a:r>
          </a:p>
          <a:p>
            <a:r>
              <a:rPr lang="fr-CA" dirty="0"/>
              <a:t>Slides</a:t>
            </a:r>
          </a:p>
          <a:p>
            <a:pPr lvl="1"/>
            <a:r>
              <a:rPr lang="en-CA" dirty="0"/>
              <a:t>https://github.com/guybarrette/k8sexplained	</a:t>
            </a:r>
            <a:endParaRPr lang="fr-CA" dirty="0"/>
          </a:p>
          <a:p>
            <a:endParaRPr lang="en-CA" dirty="0"/>
          </a:p>
        </p:txBody>
      </p:sp>
    </p:spTree>
    <p:extLst>
      <p:ext uri="{BB962C8B-B14F-4D97-AF65-F5344CB8AC3E}">
        <p14:creationId xmlns:p14="http://schemas.microsoft.com/office/powerpoint/2010/main" val="233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1A028E-DEF4-4DAA-9928-1FA9CDB52569}"/>
              </a:ext>
            </a:extLst>
          </p:cNvPr>
          <p:cNvSpPr txBox="1"/>
          <p:nvPr/>
        </p:nvSpPr>
        <p:spPr>
          <a:xfrm>
            <a:off x="317240" y="278660"/>
            <a:ext cx="11607282" cy="461665"/>
          </a:xfrm>
          <a:prstGeom prst="rect">
            <a:avLst/>
          </a:prstGeom>
          <a:noFill/>
        </p:spPr>
        <p:txBody>
          <a:bodyPr wrap="square">
            <a:spAutoFit/>
          </a:bodyPr>
          <a:lstStyle/>
          <a:p>
            <a:pPr algn="ctr"/>
            <a:r>
              <a:rPr lang="en-CA" sz="2400" dirty="0">
                <a:hlinkClick r:id="rId3"/>
              </a:rPr>
              <a:t>https://docs.microsoft.com/en-us/learn/paths/intro-to-kubernetes-on-azure/</a:t>
            </a:r>
            <a:endParaRPr lang="en-CA" sz="2400" dirty="0"/>
          </a:p>
        </p:txBody>
      </p:sp>
      <p:pic>
        <p:nvPicPr>
          <p:cNvPr id="1026" name="Picture 2">
            <a:extLst>
              <a:ext uri="{FF2B5EF4-FFF2-40B4-BE49-F238E27FC236}">
                <a16:creationId xmlns:a16="http://schemas.microsoft.com/office/drawing/2014/main" id="{5B470108-3F14-4D3D-83CF-B436D2A3D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90" y="1275757"/>
            <a:ext cx="10064620" cy="530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109B6-22EA-4BB6-8FA6-BCFB962291B4}"/>
              </a:ext>
            </a:extLst>
          </p:cNvPr>
          <p:cNvSpPr>
            <a:spLocks noGrp="1"/>
          </p:cNvSpPr>
          <p:nvPr>
            <p:ph type="title"/>
          </p:nvPr>
        </p:nvSpPr>
        <p:spPr>
          <a:xfrm>
            <a:off x="8882743" y="356910"/>
            <a:ext cx="2483557" cy="1748154"/>
          </a:xfrm>
        </p:spPr>
        <p:txBody>
          <a:bodyPr/>
          <a:lstStyle/>
          <a:p>
            <a:pPr algn="r"/>
            <a:r>
              <a:rPr lang="en-US" dirty="0"/>
              <a:t>Q&amp;A</a:t>
            </a:r>
          </a:p>
        </p:txBody>
      </p:sp>
    </p:spTree>
    <p:extLst>
      <p:ext uri="{BB962C8B-B14F-4D97-AF65-F5344CB8AC3E}">
        <p14:creationId xmlns:p14="http://schemas.microsoft.com/office/powerpoint/2010/main" val="413960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9FB3D-47BD-4D30-8D65-2F78B95AC63E}"/>
              </a:ext>
            </a:extLst>
          </p:cNvPr>
          <p:cNvSpPr>
            <a:spLocks noGrp="1"/>
          </p:cNvSpPr>
          <p:nvPr>
            <p:ph type="title"/>
          </p:nvPr>
        </p:nvSpPr>
        <p:spPr/>
        <p:txBody>
          <a:bodyPr/>
          <a:lstStyle/>
          <a:p>
            <a:r>
              <a:rPr lang="fr-CA" dirty="0" err="1"/>
              <a:t>Thank</a:t>
            </a:r>
            <a:r>
              <a:rPr lang="fr-CA" dirty="0"/>
              <a:t> You</a:t>
            </a:r>
            <a:endParaRPr lang="en-CA" dirty="0"/>
          </a:p>
        </p:txBody>
      </p:sp>
      <p:sp>
        <p:nvSpPr>
          <p:cNvPr id="5" name="Text Placeholder 4">
            <a:extLst>
              <a:ext uri="{FF2B5EF4-FFF2-40B4-BE49-F238E27FC236}">
                <a16:creationId xmlns:a16="http://schemas.microsoft.com/office/drawing/2014/main" id="{E95EF85F-60A4-406C-8D13-58BFEA5704BB}"/>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1613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a:noFill/>
        </p:spPr>
        <p:txBody>
          <a:bodyPr wrap="square" anchor="t">
            <a:normAutofit/>
          </a:bodyPr>
          <a:lstStyle/>
          <a:p>
            <a:r>
              <a:rPr lang="en-US" dirty="0"/>
              <a:t>Quick Recap</a:t>
            </a:r>
          </a:p>
        </p:txBody>
      </p:sp>
      <p:sp>
        <p:nvSpPr>
          <p:cNvPr id="2" name="Text Placeholder 1">
            <a:extLst>
              <a:ext uri="{FF2B5EF4-FFF2-40B4-BE49-F238E27FC236}">
                <a16:creationId xmlns:a16="http://schemas.microsoft.com/office/drawing/2014/main" id="{9BE53E35-EF1F-465E-A219-80BE5CB8ADCD}"/>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27344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42610477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Fast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Agile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developers</a:t>
              </a:r>
            </a:p>
          </p:txBody>
        </p:sp>
      </p:grpSp>
    </p:spTree>
    <p:custDataLst>
      <p:tags r:id="rId1"/>
    </p:custDataLst>
    <p:extLst>
      <p:ext uri="{BB962C8B-B14F-4D97-AF65-F5344CB8AC3E}">
        <p14:creationId xmlns:p14="http://schemas.microsoft.com/office/powerpoint/2010/main" val="42780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13353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78D4"/>
                </a:solidFill>
                <a:latin typeface="Segoe UI Semibold" panose="020B0702040204020203" pitchFamily="34" charset="0"/>
                <a:cs typeface="Segoe UI Semibold" panose="020B0702040204020203" pitchFamily="34" charset="0"/>
              </a:rPr>
              <a:t>Kubernetes</a:t>
            </a:r>
            <a:r>
              <a:rPr lang="en-US" sz="3600" spc="-50" dirty="0">
                <a:solidFill>
                  <a:schemeClr val="tx1"/>
                </a:solidFill>
              </a:rPr>
              <a:t>: </a:t>
            </a:r>
            <a:r>
              <a:rPr lang="en-US" sz="3600" spc="-50" dirty="0">
                <a:solidFill>
                  <a:srgbClr val="000000"/>
                </a:solidFill>
              </a:rPr>
              <a:t>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5087522" y="1883998"/>
            <a:ext cx="2016957" cy="2016957"/>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932342"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708625"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175080" y="5065396"/>
            <a:ext cx="3394403"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5515258" y="2320704"/>
            <a:ext cx="1161484" cy="1143545"/>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661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72345a-4808-4f06-a706-7fd0bf9060d6&quot;,&quot;TimeStamp&quot;:&quot;2018-03-04T15:25:07.8567051-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5d3b798-0695-496d-9b81-03055564429e&quot;,&quot;TimeStamp&quot;:&quot;2018-03-04T15:25:07.8577052-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aa26a1f-b287-49bc-aec1-22b1e7fe68c7&quot;,&quot;TimeStamp&quot;:&quot;2018-03-04T15:25:07.8577052-05:00&quot;}"/>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WHITE TEMPLATE">
  <a:themeElements>
    <a:clrScheme name="Microsoft">
      <a:dk1>
        <a:srgbClr val="1A1A1A"/>
      </a:dk1>
      <a:lt1>
        <a:srgbClr val="FFFFFF"/>
      </a:lt1>
      <a:dk2>
        <a:srgbClr val="0D0D0D"/>
      </a:dk2>
      <a:lt2>
        <a:srgbClr val="E6E6E6"/>
      </a:lt2>
      <a:accent1>
        <a:srgbClr val="0078D4"/>
      </a:accent1>
      <a:accent2>
        <a:srgbClr val="243A5E"/>
      </a:accent2>
      <a:accent3>
        <a:srgbClr val="107C10"/>
      </a:accent3>
      <a:accent4>
        <a:srgbClr val="D8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_deck_mdvc_PPT.potx  -  Read-Only" id="{CBF0A697-8ED8-4C1E-A3E1-98B91A49DF89}" vid="{4BEAD670-9E6D-4F56-8400-F0E8EAF581F1}"/>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0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efd57a5-2f22-47e2-8005-422c2b344d5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E0A2AB0923AF4EB60723E6EDEFC278" ma:contentTypeVersion="14" ma:contentTypeDescription="Create a new document." ma:contentTypeScope="" ma:versionID="d3b21ad5a63f2d617079a2e20960a515">
  <xsd:schema xmlns:xsd="http://www.w3.org/2001/XMLSchema" xmlns:xs="http://www.w3.org/2001/XMLSchema" xmlns:p="http://schemas.microsoft.com/office/2006/metadata/properties" xmlns:ns1="http://schemas.microsoft.com/sharepoint/v3" xmlns:ns2="eefd57a5-2f22-47e2-8005-422c2b344d55" xmlns:ns3="61b7e6fd-e968-4340-a1bd-cf298303cbc5" targetNamespace="http://schemas.microsoft.com/office/2006/metadata/properties" ma:root="true" ma:fieldsID="5f0fc6474a78df957d32994e7811cb62" ns1:_="" ns2:_="" ns3:_="">
    <xsd:import namespace="http://schemas.microsoft.com/sharepoint/v3"/>
    <xsd:import namespace="eefd57a5-2f22-47e2-8005-422c2b344d55"/>
    <xsd:import namespace="61b7e6fd-e968-4340-a1bd-cf298303cbc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fd57a5-2f22-47e2-8005-422c2b344d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b7e6fd-e968-4340-a1bd-cf298303cb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203E9E-8383-46EC-8DC4-DE0BFBEBECFF}">
  <ds:schemaRefs>
    <ds:schemaRef ds:uri="http://schemas.microsoft.com/office/2006/metadata/properties"/>
    <ds:schemaRef ds:uri="http://schemas.microsoft.com/office/infopath/2007/PartnerControls"/>
    <ds:schemaRef ds:uri="ec10253c-8d13-45c0-b95f-476931114f3b"/>
    <ds:schemaRef ds:uri="eefd57a5-2f22-47e2-8005-422c2b344d55"/>
    <ds:schemaRef ds:uri="http://schemas.microsoft.com/sharepoint/v3"/>
  </ds:schemaRefs>
</ds:datastoreItem>
</file>

<file path=customXml/itemProps2.xml><?xml version="1.0" encoding="utf-8"?>
<ds:datastoreItem xmlns:ds="http://schemas.openxmlformats.org/officeDocument/2006/customXml" ds:itemID="{ACA51710-F36E-418C-ABA6-E16FAE6FC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fd57a5-2f22-47e2-8005-422c2b344d55"/>
    <ds:schemaRef ds:uri="61b7e6fd-e968-4340-a1bd-cf298303cb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05F958-80C7-4ECA-8574-F4C4C5C641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4570</TotalTime>
  <Words>1818</Words>
  <Application>Microsoft Office PowerPoint</Application>
  <PresentationFormat>Widescreen</PresentationFormat>
  <Paragraphs>428</Paragraphs>
  <Slides>42</Slides>
  <Notes>16</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42</vt:i4>
      </vt:variant>
    </vt:vector>
  </HeadingPairs>
  <TitlesOfParts>
    <vt:vector size="58" baseType="lpstr">
      <vt:lpstr>Arial</vt:lpstr>
      <vt:lpstr>Arial Black</vt:lpstr>
      <vt:lpstr>Calibri</vt:lpstr>
      <vt:lpstr>Consolas</vt:lpstr>
      <vt:lpstr>Segoe UI</vt:lpstr>
      <vt:lpstr>Segoe UI Light</vt:lpstr>
      <vt:lpstr>Segoe UI Semibold</vt:lpstr>
      <vt:lpstr>Segoe UI Semilight</vt:lpstr>
      <vt:lpstr>Wingdings</vt:lpstr>
      <vt:lpstr>Microsoft 365 PPT Template - 2018</vt:lpstr>
      <vt:lpstr>2_DARK GRAY TEMPLATE</vt:lpstr>
      <vt:lpstr>1_5-30660_TR21_BO_CT_Template</vt:lpstr>
      <vt:lpstr>WHITE TEMPLATE</vt:lpstr>
      <vt:lpstr>Server and Cloud 2013</vt:lpstr>
      <vt:lpstr>10_Server and Cloud 2013</vt:lpstr>
      <vt:lpstr>8_Server and Cloud 2013</vt:lpstr>
      <vt:lpstr>Kubernetes Explained</vt:lpstr>
      <vt:lpstr>Who we are</vt:lpstr>
      <vt:lpstr>Kubernetes Explained: 3 Part Series</vt:lpstr>
      <vt:lpstr>Agenda</vt:lpstr>
      <vt:lpstr>Quick Recap</vt:lpstr>
      <vt:lpstr>What is a container?</vt:lpstr>
      <vt:lpstr>The container advantage</vt:lpstr>
      <vt:lpstr>The elements of orchestration</vt:lpstr>
      <vt:lpstr>Kubernetes: the industry leading orchestrator</vt:lpstr>
      <vt:lpstr>PowerPoint Presentation</vt:lpstr>
      <vt:lpstr>Azure Kubernetes Service</vt:lpstr>
      <vt:lpstr>PowerPoint Presentation</vt:lpstr>
      <vt:lpstr>PowerPoint Presentation</vt:lpstr>
      <vt:lpstr>Work how you want with opensource tools and APIs</vt:lpstr>
      <vt:lpstr>PowerPoint Presentation</vt:lpstr>
      <vt:lpstr>Getting Started with AKS – Start here</vt:lpstr>
      <vt:lpstr>Create a new AKS</vt:lpstr>
      <vt:lpstr>Pods</vt:lpstr>
      <vt:lpstr>PowerPoint Presentation</vt:lpstr>
      <vt:lpstr>Kubernetes Resources: Pods</vt:lpstr>
      <vt:lpstr>Kubernetes Resources:  Pods -  Adapter Example</vt:lpstr>
      <vt:lpstr>Deploy a Pod</vt:lpstr>
      <vt:lpstr>Services</vt:lpstr>
      <vt:lpstr>PowerPoint Presentation</vt:lpstr>
      <vt:lpstr>Kubernetes Resources: Service</vt:lpstr>
      <vt:lpstr>Kubernetes Resources: Ingress</vt:lpstr>
      <vt:lpstr>ClusterIP &amp; Load Balancer</vt:lpstr>
      <vt:lpstr>Config &amp; Secrets</vt:lpstr>
      <vt:lpstr>PowerPoint Presentation</vt:lpstr>
      <vt:lpstr>PowerPoint Presentation</vt:lpstr>
      <vt:lpstr>Azure Key Vault</vt:lpstr>
      <vt:lpstr>Azure Key Vault</vt:lpstr>
      <vt:lpstr>ConfigMaps &amp; Secrets</vt:lpstr>
      <vt:lpstr>Helm</vt:lpstr>
      <vt:lpstr>Helm</vt:lpstr>
      <vt:lpstr>Helm</vt:lpstr>
      <vt:lpstr>Deploy using Helm</vt:lpstr>
      <vt:lpstr>Learning AKS</vt:lpstr>
      <vt:lpstr>Learn Kubernetes</vt:lpstr>
      <vt:lpstr>PowerPoint Presentation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Protta Casati</dc:creator>
  <cp:lastModifiedBy>Diego Casati</cp:lastModifiedBy>
  <cp:revision>49</cp:revision>
  <dcterms:created xsi:type="dcterms:W3CDTF">2019-11-20T22:20:08Z</dcterms:created>
  <dcterms:modified xsi:type="dcterms:W3CDTF">2020-10-07T20:02:14Z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0x01010078E0A2AB0923AF4EB60723E6EDEFC278</vt:lpwstr>
  </property>
</Properties>
</file>